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Lst>
  <p:sldSz cy="5143500" cx="9144000"/>
  <p:notesSz cx="6858000" cy="9144000"/>
  <p:embeddedFontLst>
    <p:embeddedFont>
      <p:font typeface="Helvetica Neue"/>
      <p:regular r:id="rId104"/>
      <p:bold r:id="rId105"/>
      <p:italic r:id="rId106"/>
      <p:boldItalic r:id="rId107"/>
    </p:embeddedFont>
    <p:embeddedFont>
      <p:font typeface="Helvetica Neue Light"/>
      <p:regular r:id="rId108"/>
      <p:bold r:id="rId109"/>
      <p:italic r:id="rId110"/>
      <p:boldItalic r:id="rId111"/>
    </p:embeddedFont>
    <p:embeddedFont>
      <p:font typeface="DM Sans"/>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3200399-DC6C-478E-ACBC-4E07F54B9751}">
  <a:tblStyle styleId="{C3200399-DC6C-478E-ACBC-4E07F54B9751}"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HelveticaNeue-boldItalic.fntdata"/><Relationship Id="rId106" Type="http://schemas.openxmlformats.org/officeDocument/2006/relationships/font" Target="fonts/HelveticaNeue-italic.fntdata"/><Relationship Id="rId105" Type="http://schemas.openxmlformats.org/officeDocument/2006/relationships/font" Target="fonts/HelveticaNeue-bold.fntdata"/><Relationship Id="rId104" Type="http://schemas.openxmlformats.org/officeDocument/2006/relationships/font" Target="fonts/HelveticaNeue-regular.fntdata"/><Relationship Id="rId109" Type="http://schemas.openxmlformats.org/officeDocument/2006/relationships/font" Target="fonts/HelveticaNeueLight-bold.fntdata"/><Relationship Id="rId108" Type="http://schemas.openxmlformats.org/officeDocument/2006/relationships/font" Target="fonts/HelveticaNeueLight-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5" Type="http://schemas.openxmlformats.org/officeDocument/2006/relationships/font" Target="fonts/DMSans-boldItalic.fntdata"/><Relationship Id="rId15" Type="http://schemas.openxmlformats.org/officeDocument/2006/relationships/slide" Target="slides/slide9.xml"/><Relationship Id="rId110" Type="http://schemas.openxmlformats.org/officeDocument/2006/relationships/font" Target="fonts/HelveticaNeueLight-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DMSans-italic.fntdata"/><Relationship Id="rId18" Type="http://schemas.openxmlformats.org/officeDocument/2006/relationships/slide" Target="slides/slide12.xml"/><Relationship Id="rId113" Type="http://schemas.openxmlformats.org/officeDocument/2006/relationships/font" Target="fonts/DMSans-bold.fntdata"/><Relationship Id="rId112" Type="http://schemas.openxmlformats.org/officeDocument/2006/relationships/font" Target="fonts/DMSans-regular.fntdata"/><Relationship Id="rId111" Type="http://schemas.openxmlformats.org/officeDocument/2006/relationships/font" Target="fonts/HelveticaNeueLight-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evistadigital.inesem.es/informatica-y-tics/los-gestores-de-bases-de-datos-mas-usados/" TargetMode="Externa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ocs.google.com/presentation/d/1vieCGzAPuYf5vWsu8Xgbn_2Ax4QNLnXO/edit?usp=sharing&amp;ouid=103396586770751045195&amp;rtpof=true&amp;sd=true" TargetMode="External"/><Relationship Id="rId3" Type="http://schemas.openxmlformats.org/officeDocument/2006/relationships/hyperlink" Target="https://www.youtube.com/watch?v=PJL8iYTIY3E&amp;feature=youtu.be" TargetMode="Externa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9005cc7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9005cc7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19005cc7db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19005cc7db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119005cc7db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119005cc7db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9005cc7db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9005cc7db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9005cc7db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119005cc7db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Aca podemos observar como las columnas nos marcan </a:t>
            </a:r>
            <a:r>
              <a:rPr lang="es">
                <a:highlight>
                  <a:srgbClr val="DEFC52"/>
                </a:highlight>
                <a:latin typeface="DM Sans"/>
                <a:ea typeface="DM Sans"/>
                <a:cs typeface="DM Sans"/>
                <a:sym typeface="DM Sans"/>
              </a:rPr>
              <a:t>qué</a:t>
            </a:r>
            <a:r>
              <a:rPr lang="es">
                <a:highlight>
                  <a:srgbClr val="DEFC52"/>
                </a:highlight>
                <a:latin typeface="DM Sans"/>
                <a:ea typeface="DM Sans"/>
                <a:cs typeface="DM Sans"/>
                <a:sym typeface="DM Sans"/>
              </a:rPr>
              <a:t> datos va a guardar la celda, y las filas nos indican el orden con el ID.</a:t>
            </a:r>
            <a:endParaRPr>
              <a:highlight>
                <a:srgbClr val="DEFC52"/>
              </a:highlight>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19005cc7db_2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19005cc7db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Y aca podemos observar cómo se relacionan las bases de datos.</a:t>
            </a:r>
            <a:endParaRPr>
              <a:highlight>
                <a:srgbClr val="DEFC52"/>
              </a:highlight>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119005cc7db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119005cc7db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119005cc7db_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119005cc7db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119005cc7db_2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119005cc7db_2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119005cc7db_2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119005cc7db_2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SELECT hace referencia a que quiere buscar los “first_name” FROM indica que tabla que es la llamada “employees” y finalmente WHERE indica que solo traiga cuando el campo YEAR sea igual a 2000.</a:t>
            </a:r>
            <a:endParaRPr>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Por ende esta consulta traerá el primer nombre de los empleados de la tabla del mismo nombre que hayan sido contratados en el 2000.</a:t>
            </a:r>
            <a:endParaRPr>
              <a:highlight>
                <a:srgbClr val="DEFC52"/>
              </a:highlight>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9005cc7db_2_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9005cc7db_2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Ir alternando por las distintas partes desde donde se da comienzo, para ir viendo distintas acciones que se va haciendo con la base de datos.</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Que es sql 0.42 a 1.26</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Que es base de datos 1.28 a 2.19</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SGBD(sistema de gestión de base de datos) 2.21 a 3.15</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Base de dato relacional 3.17 a 4.36</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DDL DML 4.37 a 5.24</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Ejemplo sentencias 5.25 a 10.28</a:t>
            </a:r>
            <a:endParaRPr>
              <a:solidFill>
                <a:schemeClr val="dk1"/>
              </a:solidFill>
              <a:highlight>
                <a:srgbClr val="E0FF00"/>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119005cc7db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119005cc7db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119005cc7db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119005cc7db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119005cc7db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119005cc7db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Dejamos un link a esta pagina que nos habla un poco de cada base: </a:t>
            </a:r>
            <a:r>
              <a:rPr lang="es" u="sng">
                <a:solidFill>
                  <a:schemeClr val="hlink"/>
                </a:solidFill>
                <a:highlight>
                  <a:srgbClr val="DEFC52"/>
                </a:highlight>
                <a:latin typeface="DM Sans"/>
                <a:ea typeface="DM Sans"/>
                <a:cs typeface="DM Sans"/>
                <a:sym typeface="DM Sans"/>
                <a:hlinkClick r:id="rId2"/>
              </a:rPr>
              <a:t>https://revistadigital.inesem.es/informatica-y-tics/los-gestores-de-bases-de-datos-mas-usados/</a:t>
            </a:r>
            <a:r>
              <a:rPr lang="es">
                <a:highlight>
                  <a:srgbClr val="DEFC52"/>
                </a:highlight>
                <a:latin typeface="DM Sans"/>
                <a:ea typeface="DM Sans"/>
                <a:cs typeface="DM Sans"/>
                <a:sym typeface="DM Sans"/>
              </a:rPr>
              <a:t> </a:t>
            </a:r>
            <a:endParaRPr>
              <a:highlight>
                <a:srgbClr val="DEFC52"/>
              </a:highlight>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119005cc7db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119005cc7db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El funcionamiento inicialmente, es responsabilidad de los desarrolladores que la armaron, o del BDA que la administra.</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119005cc7db_3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119005cc7db_3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19005cc7db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19005cc7db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119005cc7db_3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19005cc7db_3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g119005cc7db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119005cc7db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119005cc7db_3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119005cc7db_3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19005cc7db_3_1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19005cc7db_3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Aca podemos ver como se hizo un llamado con Postman, y posteriormente desde la consola verificó que esos sean los datos en la base de datos.</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Inicia BD 0.17 a 0.37</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Inicio aplicación 0.38 a 1.10</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Uso de postman 1.11 a 5.00</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Otra prueba con postman 5.00 a 6.23</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
                <a:solidFill>
                  <a:schemeClr val="dk1"/>
                </a:solidFill>
                <a:highlight>
                  <a:srgbClr val="E0FF00"/>
                </a:highlight>
              </a:rPr>
              <a:t>Otra prueba 6.23 a 7.45</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9005cc7d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9005cc7d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119005cc7db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119005cc7db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119005cc7db_3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119005cc7db_3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119005cc7db_3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119005cc7db_3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19005cc7db_3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19005cc7db_3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Servicios de streaming con partidos, o paginas de compras en cybermonday por ejemplo.</a:t>
            </a:r>
            <a:endParaRPr>
              <a:highlight>
                <a:srgbClr val="DEFC52"/>
              </a:highlight>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119005cc7db_3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119005cc7db_3_1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¿Cómo crear encuestas de zoom? Disponible en </a:t>
            </a:r>
            <a:r>
              <a:rPr lang="es"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El docente generará </a:t>
            </a:r>
            <a:r>
              <a:rPr lang="es" u="sng">
                <a:solidFill>
                  <a:schemeClr val="dk1"/>
                </a:solidFill>
                <a:latin typeface="DM Sans"/>
                <a:ea typeface="DM Sans"/>
                <a:cs typeface="DM Sans"/>
                <a:sym typeface="DM Sans"/>
              </a:rPr>
              <a:t>una encuesta de zoom</a:t>
            </a:r>
            <a:r>
              <a:rPr lang="es">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9005cc7db_3_2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9005cc7db_3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19005cc7db_1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19005cc7db_1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19005cc7db_3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19005cc7db_3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9005cc7db_3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9005cc7db_3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g119005cc7db_3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119005cc7db_3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119005cc7db_3_4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119005cc7db_3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E0FF00"/>
                </a:highlight>
                <a:latin typeface="DM Sans"/>
                <a:ea typeface="DM Sans"/>
                <a:cs typeface="DM Sans"/>
                <a:sym typeface="DM Sans"/>
              </a:rPr>
              <a:t>Por ejemplo, se puede probar un programa para identificar si se cumple con la cantidad de peticiones concurrentes que se establece en un inicio.</a:t>
            </a:r>
            <a:endParaRPr>
              <a:highlight>
                <a:srgbClr val="E0FF00"/>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119005cc7db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0" name="Google Shape;130;g119005cc7db_0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9005cc7db_3_4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9005cc7db_3_4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119005cc7db_3_4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119005cc7db_3_4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9005cc7db_3_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19005cc7db_3_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9005cc7db_3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19005cc7db_3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19005cc7db_3_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19005cc7db_3_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119005cc7db_3_4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119005cc7db_3_4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119005cc7db_3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119005cc7db_3_4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9005cc7db_3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9005cc7db_3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Explicar este ejemplo del puente y los autos: </a:t>
            </a:r>
            <a:endParaRPr>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En la primer imagen, cargamos el puente con autos para saber cuanto soporta.</a:t>
            </a:r>
            <a:endParaRPr>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En la segunda imagen estresamos al puente con mas autos de los que puede soportar para saber cual es su limite</a:t>
            </a:r>
            <a:endParaRPr>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En la tercer imagen, representa los intervalos de tiempo (por eso está tres veces el puente)</a:t>
            </a:r>
            <a:endParaRPr>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En la cuarta imagen, mejoramos la infraestructura del puente para que pueda soportar mas</a:t>
            </a:r>
            <a:endParaRPr>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119005cc7db_3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119005cc7db_3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9005cc7db_3_5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9005cc7db_3_5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119005cc7db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119005cc7db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Recurso: Temario del curso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Se muestra al</a:t>
            </a:r>
            <a:r>
              <a:rPr b="1" lang="es">
                <a:solidFill>
                  <a:schemeClr val="dk1"/>
                </a:solidFill>
                <a:latin typeface="DM Sans"/>
                <a:ea typeface="DM Sans"/>
                <a:cs typeface="DM Sans"/>
                <a:sym typeface="DM Sans"/>
              </a:rPr>
              <a:t> inicio</a:t>
            </a:r>
            <a:r>
              <a:rPr lang="es">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Tiene un aspecto similar a un </a:t>
            </a:r>
            <a:r>
              <a:rPr b="1" lang="es">
                <a:solidFill>
                  <a:schemeClr val="dk1"/>
                </a:solidFill>
                <a:latin typeface="DM Sans"/>
                <a:ea typeface="DM Sans"/>
                <a:cs typeface="DM Sans"/>
                <a:sym typeface="DM Sans"/>
              </a:rPr>
              <a:t>calendario.</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Guía rápida tanto para docentes, como para estudiantes.</a:t>
            </a:r>
            <a:br>
              <a:rPr lang="es">
                <a:solidFill>
                  <a:schemeClr val="dk1"/>
                </a:solidFill>
                <a:latin typeface="DM Sans"/>
                <a:ea typeface="DM Sans"/>
                <a:cs typeface="DM Sans"/>
                <a:sym typeface="DM Sans"/>
              </a:rPr>
            </a:br>
            <a:r>
              <a:rPr lang="es">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 </a:t>
            </a:r>
            <a:r>
              <a:rPr b="1" lang="es">
                <a:solidFill>
                  <a:schemeClr val="dk1"/>
                </a:solidFill>
                <a:latin typeface="DM Sans"/>
                <a:ea typeface="DM Sans"/>
                <a:cs typeface="DM Sans"/>
                <a:sym typeface="DM Sans"/>
              </a:rPr>
              <a:t>Se colocan los temas de la clase</a:t>
            </a:r>
            <a:r>
              <a:rPr lang="es">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119005cc7db_3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119005cc7db_3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9005cc7db_3_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9005cc7db_3_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En este video podremos observar dos tipos de pruebas de estres con la herramienta de forma sencilla.</a:t>
            </a:r>
            <a:endParaRPr>
              <a:solidFill>
                <a:schemeClr val="dk1"/>
              </a:solidFill>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Ejemplo a 00 a 1.48 </a:t>
            </a:r>
            <a:endParaRPr>
              <a:solidFill>
                <a:schemeClr val="dk1"/>
              </a:solidFill>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highlight>
                  <a:srgbClr val="DEFC52"/>
                </a:highlight>
                <a:latin typeface="DM Sans"/>
                <a:ea typeface="DM Sans"/>
                <a:cs typeface="DM Sans"/>
                <a:sym typeface="DM Sans"/>
              </a:rPr>
              <a:t>Ejemplo b  1.48 a 3.09</a:t>
            </a:r>
            <a:endParaRPr>
              <a:solidFill>
                <a:schemeClr val="dk1"/>
              </a:solidFill>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19005cc7db_3_5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19005cc7db_3_5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119005cc7db_3_6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119005cc7db_3_6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119005cc7db_3_6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119005cc7db_3_6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119005cc7db_3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119005cc7db_3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Obligatoria siempre.</a:t>
            </a:r>
            <a:r>
              <a:rPr lang="es">
                <a:solidFill>
                  <a:schemeClr val="dk1"/>
                </a:solidFill>
                <a:latin typeface="DM Sans"/>
                <a:ea typeface="DM Sans"/>
                <a:cs typeface="DM Sans"/>
                <a:sym typeface="DM Sans"/>
              </a:rPr>
              <a:t> A la hora del Break, entre 5 y 10 minutos. Considerar ubicar este espacio en un momento adecuado de la clase. Al volver, mostrar los resultados de la pregunta del anterior slide y generar un breve intercambio.</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9005cc7d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19005cc7d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19005cc7db_3_7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19005cc7db_3_7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9005cc7db_3_7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19005cc7db_3_7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9005cc7db_3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9005cc7db_3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119005cc7db_0_5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119005cc7db_0_5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9005cc7db_3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9005cc7db_3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9005cc7db_3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9005cc7db_3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19005cc7d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19005cc7d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9005cc7db_3_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19005cc7db_3_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19005cc7db_3_8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19005cc7db_3_8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Existen diversas vulnerabilidades respecto a estos mecanismos, como por ejemplo el no uso de canales cifrados para intercambiar información entre cliente y servidor, contraseñas débiles (propensas a ser encontradas fácilmente con ataques de diccionario o fuerza bruta), no definición de permisos (se puede ingresar a funcionalidades sin autenticación), mal manejo de caché y variables en sesión y utilizar pocos factores de autenticación (solo usuario y contraseña).</a:t>
            </a:r>
            <a:endParaRPr>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0" name="Shape 600"/>
        <p:cNvGrpSpPr/>
        <p:nvPr/>
      </p:nvGrpSpPr>
      <p:grpSpPr>
        <a:xfrm>
          <a:off x="0" y="0"/>
          <a:ext cx="0" cy="0"/>
          <a:chOff x="0" y="0"/>
          <a:chExt cx="0" cy="0"/>
        </a:xfrm>
      </p:grpSpPr>
      <p:sp>
        <p:nvSpPr>
          <p:cNvPr id="601" name="Google Shape;601;g119005cc7db_3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2" name="Google Shape;602;g119005cc7db_3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E0FF00"/>
                </a:highlight>
                <a:latin typeface="DM Sans"/>
                <a:ea typeface="DM Sans"/>
                <a:cs typeface="DM Sans"/>
                <a:sym typeface="DM Sans"/>
              </a:rPr>
              <a:t>La información se puede ver vulnerada debido al no uso de algoritmos de cifrado (que provee una ventaja al atacante), información de la configuración de las bases de datos (por medio del receptor de escucha), archivos y copias de seguridad (redundancia en directorios de archivos).</a:t>
            </a:r>
            <a:endParaRPr>
              <a:highlight>
                <a:srgbClr val="E0FF00"/>
              </a:highlight>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19005cc7db_3_8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19005cc7db_3_8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highlight>
                  <a:srgbClr val="DEFC52"/>
                </a:highlight>
                <a:latin typeface="DM Sans"/>
                <a:ea typeface="DM Sans"/>
                <a:cs typeface="DM Sans"/>
                <a:sym typeface="DM Sans"/>
              </a:rPr>
              <a:t>Entre las principales vulnerabilidades en el desarrollo se encuentran el mal manejo de variables de sesión, ligar la identidad del usuario al ID de la sesión y mala configuración de los atributos de sesión. Es importante definir las prácticas de desarrollo adecuadas sobre el manejo de sesiones para evitar ataques como CSRF (Cross Site Request Forgery) o fijación de sesión</a:t>
            </a:r>
            <a:endParaRPr>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19005cc7db_3_8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19005cc7db_3_8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9005cc7db_3_8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19005cc7db_3_8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19005cc7db_3_8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19005cc7db_3_8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19005cc7db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19005cc7db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119005cc7db_3_8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119005cc7db_3_8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highlight>
                <a:srgbClr val="E0FF00"/>
              </a:highlight>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119005cc7db_3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119005cc7db_3_9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119005cc7db_3_9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119005cc7db_3_9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9005cc7db_3_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19005cc7db_3_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highlight>
                <a:srgbClr val="E0FF00"/>
              </a:highlight>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9005cc7db_3_9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19005cc7db_3_9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19005cc7db_3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19005cc7db_3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119005cc7db_3_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119005cc7db_3_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119005cc7db_3_9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119005cc7db_3_9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119005cc7db_3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119005cc7db_3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119005cc7db_3_10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119005cc7db_3_10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9005cc7d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9005cc7d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119005cc7db_3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119005cc7db_3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9005cc7db_3_10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9005cc7db_3_10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9005cc7db_3_10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19005cc7db_3_10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19005cc7db_3_1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19005cc7db_3_1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19005cc7db_3_1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19005cc7db_3_1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ACTIVIDAD que se puede llevar a cabo en formato “Breakout Rooms”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Para el profesor:</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Crear breakout rooms para los equipos. De no saber cómo, favor de revisar el siguiente tutorial: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PPT: </a:t>
            </a:r>
            <a:r>
              <a:rPr lang="es" u="sng">
                <a:solidFill>
                  <a:schemeClr val="hlink"/>
                </a:solidFill>
                <a:latin typeface="DM Sans"/>
                <a:ea typeface="DM Sans"/>
                <a:cs typeface="DM Sans"/>
                <a:sym typeface="DM Sans"/>
                <a:hlinkClick r:id="rId2"/>
              </a:rPr>
              <a:t>https://docs.google.com/presentation/d/1vieCGzAPuYf5vWsu8Xgbn_2Ax4QNLnXO/edit?usp=sharing&amp;ouid=103396586770751045195&amp;rtpof=true&amp;sd=true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1" marL="914400" rtl="0" algn="l">
              <a:spcBef>
                <a:spcPts val="0"/>
              </a:spcBef>
              <a:spcAft>
                <a:spcPts val="0"/>
              </a:spcAft>
              <a:buClr>
                <a:schemeClr val="dk1"/>
              </a:buClr>
              <a:buSzPts val="1100"/>
              <a:buFont typeface="DM Sans"/>
              <a:buAutoNum type="alphaLcPeriod"/>
            </a:pPr>
            <a:r>
              <a:rPr lang="es">
                <a:solidFill>
                  <a:schemeClr val="dk1"/>
                </a:solidFill>
                <a:latin typeface="DM Sans"/>
                <a:ea typeface="DM Sans"/>
                <a:cs typeface="DM Sans"/>
                <a:sym typeface="DM Sans"/>
              </a:rPr>
              <a:t>En video: </a:t>
            </a:r>
            <a:r>
              <a:rPr lang="es" u="sng">
                <a:solidFill>
                  <a:schemeClr val="hlink"/>
                </a:solidFill>
                <a:latin typeface="DM Sans"/>
                <a:ea typeface="DM Sans"/>
                <a:cs typeface="DM Sans"/>
                <a:sym typeface="DM Sans"/>
                <a:hlinkClick r:id="rId3"/>
              </a:rPr>
              <a:t>https://www.youtube.com/watch?v=PJL8iYTIY3E&amp;feature=youtu.be</a:t>
            </a:r>
            <a:r>
              <a:rPr lang="es">
                <a:solidFill>
                  <a:schemeClr val="dk1"/>
                </a:solidFill>
                <a:latin typeface="DM Sans"/>
                <a:ea typeface="DM Sans"/>
                <a:cs typeface="DM Sans"/>
                <a:sym typeface="DM Sans"/>
              </a:rPr>
              <a:t> </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
                <a:solidFill>
                  <a:schemeClr val="dk1"/>
                </a:solidFill>
                <a:latin typeface="DM Sans"/>
                <a:ea typeface="DM Sans"/>
                <a:cs typeface="DM Sans"/>
                <a:sym typeface="DM Sans"/>
              </a:rPr>
              <a:t>Se recomienda que los equipos sean de números pares, máximo 4 participantes por equipo y de así requerirse, ser acompañados por un tutor.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119005cc7db_3_1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119005cc7db_3_1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6" name="Shape 756"/>
        <p:cNvGrpSpPr/>
        <p:nvPr/>
      </p:nvGrpSpPr>
      <p:grpSpPr>
        <a:xfrm>
          <a:off x="0" y="0"/>
          <a:ext cx="0" cy="0"/>
          <a:chOff x="0" y="0"/>
          <a:chExt cx="0" cy="0"/>
        </a:xfrm>
      </p:grpSpPr>
      <p:sp>
        <p:nvSpPr>
          <p:cNvPr id="757" name="Google Shape;757;g119005cc7db_3_1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119005cc7db_3_1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sz="1400">
                <a:solidFill>
                  <a:schemeClr val="dk1"/>
                </a:solidFill>
                <a:highlight>
                  <a:srgbClr val="E0FF00"/>
                </a:highlight>
                <a:latin typeface="Helvetica Neue"/>
                <a:ea typeface="Helvetica Neue"/>
                <a:cs typeface="Helvetica Neue"/>
                <a:sym typeface="Helvetica Neue"/>
              </a:rPr>
              <a:t>Aclarar que son 8 como mínimo, si se les ocurren más pueden desarrollarlos. </a:t>
            </a:r>
            <a:endParaRPr>
              <a:highlight>
                <a:srgbClr val="E0FF00"/>
              </a:highlight>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8" name="Shape 768"/>
        <p:cNvGrpSpPr/>
        <p:nvPr/>
      </p:nvGrpSpPr>
      <p:grpSpPr>
        <a:xfrm>
          <a:off x="0" y="0"/>
          <a:ext cx="0" cy="0"/>
          <a:chOff x="0" y="0"/>
          <a:chExt cx="0" cy="0"/>
        </a:xfrm>
      </p:grpSpPr>
      <p:sp>
        <p:nvSpPr>
          <p:cNvPr id="769" name="Google Shape;769;g119005cc7db_3_1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0" name="Google Shape;770;g119005cc7db_3_1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sz="1300">
                <a:solidFill>
                  <a:schemeClr val="dk1"/>
                </a:solidFill>
                <a:highlight>
                  <a:srgbClr val="E0FF00"/>
                </a:highlight>
              </a:rPr>
              <a:t>SI tenemos tiempo disponible se puede realizar una breve puesta en común e identificar los puntos que se repiten.</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19005cc7db_3_1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g119005cc7db_3_1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119005cc7db_3_1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119005cc7db_3_1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119005cc7db_1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119005cc7db_1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119005cc7db_3_12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19005cc7db_3_1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1" name="Shape 801"/>
        <p:cNvGrpSpPr/>
        <p:nvPr/>
      </p:nvGrpSpPr>
      <p:grpSpPr>
        <a:xfrm>
          <a:off x="0" y="0"/>
          <a:ext cx="0" cy="0"/>
          <a:chOff x="0" y="0"/>
          <a:chExt cx="0" cy="0"/>
        </a:xfrm>
      </p:grpSpPr>
      <p:sp>
        <p:nvSpPr>
          <p:cNvPr id="802" name="Google Shape;802;g119005cc7db_3_12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119005cc7db_3_12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
                <a:solidFill>
                  <a:schemeClr val="dk1"/>
                </a:solidFill>
                <a:latin typeface="DM Sans"/>
                <a:ea typeface="DM Sans"/>
                <a:cs typeface="DM Sans"/>
                <a:sym typeface="DM Sans"/>
              </a:rPr>
              <a:t>Enviar el contenido a integrar a </a:t>
            </a:r>
            <a:r>
              <a:rPr lang="es" u="sng">
                <a:solidFill>
                  <a:schemeClr val="hlink"/>
                </a:solidFill>
                <a:latin typeface="DM Sans"/>
                <a:ea typeface="DM Sans"/>
                <a:cs typeface="DM Sans"/>
                <a:sym typeface="DM Sans"/>
                <a:hlinkClick r:id="rId2"/>
              </a:rPr>
              <a:t>contenidos@coderhouse.com</a:t>
            </a:r>
            <a:r>
              <a:rPr lang="es">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
                <a:solidFill>
                  <a:schemeClr val="accent1"/>
                </a:solidFill>
                <a:latin typeface="DM Sans"/>
                <a:ea typeface="DM Sans"/>
                <a:cs typeface="DM Sans"/>
                <a:sym typeface="DM Sans"/>
              </a:rPr>
              <a:t>El material recomendado es únicamente a modo de sugerencia.</a:t>
            </a:r>
            <a:br>
              <a:rPr b="1" lang="es">
                <a:solidFill>
                  <a:schemeClr val="accent1"/>
                </a:solidFill>
                <a:latin typeface="DM Sans"/>
                <a:ea typeface="DM Sans"/>
                <a:cs typeface="DM Sans"/>
                <a:sym typeface="DM Sans"/>
              </a:rPr>
            </a:br>
            <a:r>
              <a:rPr b="1" lang="es">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1" name="Shape 811"/>
        <p:cNvGrpSpPr/>
        <p:nvPr/>
      </p:nvGrpSpPr>
      <p:grpSpPr>
        <a:xfrm>
          <a:off x="0" y="0"/>
          <a:ext cx="0" cy="0"/>
          <a:chOff x="0" y="0"/>
          <a:chExt cx="0" cy="0"/>
        </a:xfrm>
      </p:grpSpPr>
      <p:sp>
        <p:nvSpPr>
          <p:cNvPr id="812" name="Google Shape;812;g119005cc7db_3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3" name="Google Shape;813;g119005cc7db_3_1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119005cc7db_3_12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119005cc7db_3_12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119005cc7db_3_1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19005cc7db_3_1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119005cc7d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9" name="Google Shape;829;g119005cc7d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119005cc7db_4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119005cc7db_4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119005cc7db_4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119005cc7db_4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8" name="Shape 58"/>
        <p:cNvGrpSpPr/>
        <p:nvPr/>
      </p:nvGrpSpPr>
      <p:grpSpPr>
        <a:xfrm>
          <a:off x="0" y="0"/>
          <a:ext cx="0" cy="0"/>
          <a:chOff x="0" y="0"/>
          <a:chExt cx="0" cy="0"/>
        </a:xfrm>
      </p:grpSpPr>
      <p:pic>
        <p:nvPicPr>
          <p:cNvPr id="59" name="Google Shape;59;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60" name="Shape 60"/>
        <p:cNvGrpSpPr/>
        <p:nvPr/>
      </p:nvGrpSpPr>
      <p:grpSpPr>
        <a:xfrm>
          <a:off x="0" y="0"/>
          <a:ext cx="0" cy="0"/>
          <a:chOff x="0" y="0"/>
          <a:chExt cx="0" cy="0"/>
        </a:xfrm>
      </p:grpSpPr>
      <p:pic>
        <p:nvPicPr>
          <p:cNvPr id="61" name="Google Shape;61;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62" name="Shape 62"/>
        <p:cNvGrpSpPr/>
        <p:nvPr/>
      </p:nvGrpSpPr>
      <p:grpSpPr>
        <a:xfrm>
          <a:off x="0" y="0"/>
          <a:ext cx="0" cy="0"/>
          <a:chOff x="0" y="0"/>
          <a:chExt cx="0" cy="0"/>
        </a:xfrm>
      </p:grpSpPr>
      <p:pic>
        <p:nvPicPr>
          <p:cNvPr id="63" name="Google Shape;63;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64" name="Shape 64"/>
        <p:cNvGrpSpPr/>
        <p:nvPr/>
      </p:nvGrpSpPr>
      <p:grpSpPr>
        <a:xfrm>
          <a:off x="0" y="0"/>
          <a:ext cx="0" cy="0"/>
          <a:chOff x="0" y="0"/>
          <a:chExt cx="0" cy="0"/>
        </a:xfrm>
      </p:grpSpPr>
      <p:sp>
        <p:nvSpPr>
          <p:cNvPr id="65" name="Google Shape;65;p20"/>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 name="Google Shape;66;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67" name="Shape 67"/>
        <p:cNvGrpSpPr/>
        <p:nvPr/>
      </p:nvGrpSpPr>
      <p:grpSpPr>
        <a:xfrm>
          <a:off x="0" y="0"/>
          <a:ext cx="0" cy="0"/>
          <a:chOff x="0" y="0"/>
          <a:chExt cx="0" cy="0"/>
        </a:xfrm>
      </p:grpSpPr>
      <p:pic>
        <p:nvPicPr>
          <p:cNvPr id="68" name="Google Shape;68;p21"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_2">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1">
  <p:cSld name="SECTION_HEADER_1_1_1_1_1_1_3">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2">
  <p:cSld name="SECTION_HEADER_1_1_1_1_1_1_4">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3">
  <p:cSld name="SECTION_HEADER_1_1_1_1_1_1_5">
    <p:bg>
      <p:bgPr>
        <a:blipFill>
          <a:blip r:embed="rId2">
            <a:alphaModFix/>
          </a:blip>
          <a:stretch>
            <a:fillRect/>
          </a:stretch>
        </a:blipFill>
      </p:bgPr>
    </p:bg>
    <p:spTree>
      <p:nvGrpSpPr>
        <p:cNvPr id="81" name="Shape 81"/>
        <p:cNvGrpSpPr/>
        <p:nvPr/>
      </p:nvGrpSpPr>
      <p:grpSpPr>
        <a:xfrm>
          <a:off x="0" y="0"/>
          <a:ext cx="0" cy="0"/>
          <a:chOff x="0" y="0"/>
          <a:chExt cx="0" cy="0"/>
        </a:xfrm>
      </p:grpSpPr>
      <p:pic>
        <p:nvPicPr>
          <p:cNvPr id="82" name="Google Shape;82;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9">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89" name="Shape 89"/>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_2">
    <p:bg>
      <p:bgPr>
        <a:blipFill>
          <a:blip r:embed="rId2">
            <a:alphaModFix/>
          </a:blip>
          <a:stretch>
            <a:fillRect/>
          </a:stretch>
        </a:blipFill>
      </p:bgPr>
    </p:bg>
    <p:spTree>
      <p:nvGrpSpPr>
        <p:cNvPr id="90" name="Shape 90"/>
        <p:cNvGrpSpPr/>
        <p:nvPr/>
      </p:nvGrpSpPr>
      <p:grpSpPr>
        <a:xfrm>
          <a:off x="0" y="0"/>
          <a:ext cx="0" cy="0"/>
          <a:chOff x="0" y="0"/>
          <a:chExt cx="0" cy="0"/>
        </a:xfrm>
      </p:grpSpPr>
      <p:pic>
        <p:nvPicPr>
          <p:cNvPr id="91" name="Google Shape;91;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4">
  <p:cSld name="SECTION_HEADER_1_1_1_1_1_1_6">
    <p:bg>
      <p:bgPr>
        <a:blipFill>
          <a:blip r:embed="rId2">
            <a:alphaModFix/>
          </a:blip>
          <a:stretch>
            <a:fillRect/>
          </a:stretch>
        </a:blipFill>
      </p:bgPr>
    </p:bg>
    <p:spTree>
      <p:nvGrpSpPr>
        <p:cNvPr id="92" name="Shape 92"/>
        <p:cNvGrpSpPr/>
        <p:nvPr/>
      </p:nvGrpSpPr>
      <p:grpSpPr>
        <a:xfrm>
          <a:off x="0" y="0"/>
          <a:ext cx="0" cy="0"/>
          <a:chOff x="0" y="0"/>
          <a:chExt cx="0" cy="0"/>
        </a:xfrm>
      </p:grpSpPr>
      <p:pic>
        <p:nvPicPr>
          <p:cNvPr id="93" name="Google Shape;93;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8">
  <p:cSld name="SECTION_HEADER_1_1_1_1_1_1_1_1_1_10">
    <p:bg>
      <p:bgPr>
        <a:blipFill>
          <a:blip r:embed="rId2">
            <a:alphaModFix/>
          </a:blip>
          <a:stretch>
            <a:fillRect/>
          </a:stretch>
        </a:blipFill>
      </p:bgPr>
    </p:bg>
    <p:spTree>
      <p:nvGrpSpPr>
        <p:cNvPr id="94" name="Shape 94"/>
        <p:cNvGrpSpPr/>
        <p:nvPr/>
      </p:nvGrpSpPr>
      <p:grpSpPr>
        <a:xfrm>
          <a:off x="0" y="0"/>
          <a:ext cx="0" cy="0"/>
          <a:chOff x="0" y="0"/>
          <a:chExt cx="0" cy="0"/>
        </a:xfrm>
      </p:grpSpPr>
      <p:pic>
        <p:nvPicPr>
          <p:cNvPr id="95" name="Google Shape;95;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5">
  <p:cSld name="SECTION_HEADER_1_1_1_1_1_1_7">
    <p:bg>
      <p:bgPr>
        <a:blipFill>
          <a:blip r:embed="rId2">
            <a:alphaModFix/>
          </a:blip>
          <a:stretch>
            <a:fillRect/>
          </a:stretch>
        </a:blipFill>
      </p:bgPr>
    </p:bg>
    <p:spTree>
      <p:nvGrpSpPr>
        <p:cNvPr id="96" name="Shape 96"/>
        <p:cNvGrpSpPr/>
        <p:nvPr/>
      </p:nvGrpSpPr>
      <p:grpSpPr>
        <a:xfrm>
          <a:off x="0" y="0"/>
          <a:ext cx="0" cy="0"/>
          <a:chOff x="0" y="0"/>
          <a:chExt cx="0" cy="0"/>
        </a:xfrm>
      </p:grpSpPr>
      <p:pic>
        <p:nvPicPr>
          <p:cNvPr id="97" name="Google Shape;97;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6">
  <p:cSld name="SECTION_HEADER_1_1_1_1_1_1_8">
    <p:bg>
      <p:bgPr>
        <a:blipFill>
          <a:blip r:embed="rId2">
            <a:alphaModFix/>
          </a:blip>
          <a:stretch>
            <a:fillRect/>
          </a:stretch>
        </a:blipFill>
      </p:bgPr>
    </p:bg>
    <p:spTree>
      <p:nvGrpSpPr>
        <p:cNvPr id="98" name="Shape 98"/>
        <p:cNvGrpSpPr/>
        <p:nvPr/>
      </p:nvGrpSpPr>
      <p:grpSpPr>
        <a:xfrm>
          <a:off x="0" y="0"/>
          <a:ext cx="0" cy="0"/>
          <a:chOff x="0" y="0"/>
          <a:chExt cx="0" cy="0"/>
        </a:xfrm>
      </p:grpSpPr>
      <p:pic>
        <p:nvPicPr>
          <p:cNvPr id="99" name="Google Shape;99;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9">
  <p:cSld name="SECTION_HEADER_1_1_1_1_1_1_1_1_1_11">
    <p:bg>
      <p:bgPr>
        <a:blipFill>
          <a:blip r:embed="rId2">
            <a:alphaModFix/>
          </a:blip>
          <a:stretch>
            <a:fillRect/>
          </a:stretch>
        </a:blipFill>
      </p:bgPr>
    </p:bg>
    <p:spTree>
      <p:nvGrpSpPr>
        <p:cNvPr id="100" name="Shape 100"/>
        <p:cNvGrpSpPr/>
        <p:nvPr/>
      </p:nvGrpSpPr>
      <p:grpSpPr>
        <a:xfrm>
          <a:off x="0" y="0"/>
          <a:ext cx="0" cy="0"/>
          <a:chOff x="0" y="0"/>
          <a:chExt cx="0" cy="0"/>
        </a:xfrm>
      </p:grpSpPr>
      <p:pic>
        <p:nvPicPr>
          <p:cNvPr id="101" name="Google Shape;101;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0">
  <p:cSld name="SECTION_HEADER_1_1_1_1_1_1_1_1_1_12">
    <p:bg>
      <p:bgPr>
        <a:blipFill>
          <a:blip r:embed="rId2">
            <a:alphaModFix/>
          </a:blip>
          <a:stretch>
            <a:fillRect/>
          </a:stretch>
        </a:blipFill>
      </p:bgPr>
    </p:bg>
    <p:spTree>
      <p:nvGrpSpPr>
        <p:cNvPr id="102" name="Shape 102"/>
        <p:cNvGrpSpPr/>
        <p:nvPr/>
      </p:nvGrpSpPr>
      <p:grpSpPr>
        <a:xfrm>
          <a:off x="0" y="0"/>
          <a:ext cx="0" cy="0"/>
          <a:chOff x="0" y="0"/>
          <a:chExt cx="0" cy="0"/>
        </a:xfrm>
      </p:grpSpPr>
      <p:pic>
        <p:nvPicPr>
          <p:cNvPr id="103" name="Google Shape;103;p3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48.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hyperlink" Target="https://www.researchgate.net/figure/Figura-44-Ejemplo-de-base-de-datos-de-comunidad-de-peces_fig5_290982379"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7.xml"/><Relationship Id="rId3" Type="http://schemas.openxmlformats.org/officeDocument/2006/relationships/image" Target="../media/image47.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8.xml"/><Relationship Id="rId3" Type="http://schemas.openxmlformats.org/officeDocument/2006/relationships/hyperlink" Target="https://www.sqltutorial.org/sql-syntax/" TargetMode="Externa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hyperlink" Target="http://www.youtube.com/watch?v=yLoh2sSDECw" TargetMode="External"/><Relationship Id="rId4" Type="http://schemas.openxmlformats.org/officeDocument/2006/relationships/hyperlink" Target="http://www.youtube.com/watch?v=yLoh2sSDECw" TargetMode="External"/><Relationship Id="rId5" Type="http://schemas.openxmlformats.org/officeDocument/2006/relationships/image" Target="../media/image3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 Id="rId3" Type="http://schemas.openxmlformats.org/officeDocument/2006/relationships/image" Target="../media/image37.gi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6.png"/><Relationship Id="rId5" Type="http://schemas.openxmlformats.org/officeDocument/2006/relationships/image" Target="../media/image45.png"/><Relationship Id="rId6" Type="http://schemas.openxmlformats.org/officeDocument/2006/relationships/image" Target="../media/image41.png"/><Relationship Id="rId7" Type="http://schemas.openxmlformats.org/officeDocument/2006/relationships/image" Target="../media/image39.png"/><Relationship Id="rId8" Type="http://schemas.openxmlformats.org/officeDocument/2006/relationships/hyperlink" Target="https://revistadigital.inesem.es/informatica-y-tics/los-gestores-de-bases-de-datos-mas-usado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2.xml"/><Relationship Id="rId3" Type="http://schemas.openxmlformats.org/officeDocument/2006/relationships/image" Target="../media/image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4.xml"/><Relationship Id="rId3" Type="http://schemas.openxmlformats.org/officeDocument/2006/relationships/image" Target="../media/image3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5.xml"/><Relationship Id="rId3" Type="http://schemas.openxmlformats.org/officeDocument/2006/relationships/image" Target="../media/image50.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6.xml"/><Relationship Id="rId3" Type="http://schemas.openxmlformats.org/officeDocument/2006/relationships/image" Target="../media/image4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8.xml"/><Relationship Id="rId3" Type="http://schemas.openxmlformats.org/officeDocument/2006/relationships/hyperlink" Target="http://www.youtube.com/watch?v=i08BQCfEbZI" TargetMode="External"/><Relationship Id="rId4" Type="http://schemas.openxmlformats.org/officeDocument/2006/relationships/hyperlink" Target="http://www.youtube.com/watch?v=i08BQCfEbZI" TargetMode="External"/><Relationship Id="rId5" Type="http://schemas.openxmlformats.org/officeDocument/2006/relationships/image" Target="../media/image4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8.png"/><Relationship Id="rId4"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53.gi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1.xml"/><Relationship Id="rId3" Type="http://schemas.openxmlformats.org/officeDocument/2006/relationships/image" Target="../media/image4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 Id="rId3" Type="http://schemas.openxmlformats.org/officeDocument/2006/relationships/image" Target="../media/image62.gif"/><Relationship Id="rId4" Type="http://schemas.openxmlformats.org/officeDocument/2006/relationships/image" Target="../media/image52.png"/><Relationship Id="rId5" Type="http://schemas.openxmlformats.org/officeDocument/2006/relationships/image" Target="../media/image55.gi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6.xml"/><Relationship Id="rId3" Type="http://schemas.openxmlformats.org/officeDocument/2006/relationships/image" Target="../media/image54.gi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9.xml"/><Relationship Id="rId3" Type="http://schemas.openxmlformats.org/officeDocument/2006/relationships/image" Target="../media/image57.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9.png"/><Relationship Id="rId4" Type="http://schemas.openxmlformats.org/officeDocument/2006/relationships/image" Target="../media/image1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 Id="rId3" Type="http://schemas.openxmlformats.org/officeDocument/2006/relationships/image" Target="../media/image6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6.xml"/><Relationship Id="rId3" Type="http://schemas.openxmlformats.org/officeDocument/2006/relationships/image" Target="../media/image58.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7.xml"/><Relationship Id="rId3" Type="http://schemas.openxmlformats.org/officeDocument/2006/relationships/image" Target="../media/image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8.xml"/><Relationship Id="rId3" Type="http://schemas.openxmlformats.org/officeDocument/2006/relationships/image" Target="../media/image65.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20.png"/><Relationship Id="rId5" Type="http://schemas.openxmlformats.org/officeDocument/2006/relationships/slide" Target="/ppt/slides/slide8.xml"/><Relationship Id="rId6" Type="http://schemas.openxmlformats.org/officeDocument/2006/relationships/slide" Target="/ppt/slides/slide29.xml"/><Relationship Id="rId7" Type="http://schemas.openxmlformats.org/officeDocument/2006/relationships/slide" Target="/ppt/slides/slide56.xml"/><Relationship Id="rId8" Type="http://schemas.openxmlformats.org/officeDocument/2006/relationships/slide" Target="/ppt/slides/slide7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 Id="rId3" Type="http://schemas.openxmlformats.org/officeDocument/2006/relationships/image" Target="../media/image5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51.xml"/><Relationship Id="rId3" Type="http://schemas.openxmlformats.org/officeDocument/2006/relationships/hyperlink" Target="http://www.youtube.com/watch?v=9cW1ud35xZMEn%20este%20video%20podremos%20observar%20dos%20tipos%20de%20pruebas%20de%20estres%20con%20la%20herramienta%20de%20forma%20sencilla." TargetMode="External"/><Relationship Id="rId4" Type="http://schemas.openxmlformats.org/officeDocument/2006/relationships/hyperlink" Target="http://www.youtube.com/watch?v=9cW1ud35xZM" TargetMode="External"/><Relationship Id="rId5" Type="http://schemas.openxmlformats.org/officeDocument/2006/relationships/image" Target="../media/image63.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4.xml"/><Relationship Id="rId3" Type="http://schemas.openxmlformats.org/officeDocument/2006/relationships/image" Target="../media/image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8.xml"/><Relationship Id="rId3" Type="http://schemas.openxmlformats.org/officeDocument/2006/relationships/image" Target="../media/image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59.xml"/><Relationship Id="rId3" Type="http://schemas.openxmlformats.org/officeDocument/2006/relationships/image" Target="../media/image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0.xml"/><Relationship Id="rId3" Type="http://schemas.openxmlformats.org/officeDocument/2006/relationships/image" Target="../media/image72.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1.xml"/><Relationship Id="rId3" Type="http://schemas.openxmlformats.org/officeDocument/2006/relationships/image" Target="../media/image6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3.xml"/><Relationship Id="rId3" Type="http://schemas.openxmlformats.org/officeDocument/2006/relationships/image" Target="../media/image6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4.xml"/><Relationship Id="rId3" Type="http://schemas.openxmlformats.org/officeDocument/2006/relationships/image" Target="../media/image72.gif"/><Relationship Id="rId4" Type="http://schemas.openxmlformats.org/officeDocument/2006/relationships/hyperlink" Target="https://www.unab.edu.co/sites/default/files/MemoriasGrabadas/papers/capitulo7_paper_13.pdf"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5.xml"/><Relationship Id="rId3" Type="http://schemas.openxmlformats.org/officeDocument/2006/relationships/image" Target="../media/image72.gif"/><Relationship Id="rId4" Type="http://schemas.openxmlformats.org/officeDocument/2006/relationships/hyperlink" Target="https://www.unab.edu.co/sites/default/files/MemoriasGrabadas/papers/capitulo7_paper_13.pdf" TargetMode="Externa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6.xml"/><Relationship Id="rId3" Type="http://schemas.openxmlformats.org/officeDocument/2006/relationships/hyperlink" Target="https://www.unab.edu.co/sites/default/files/MemoriasGrabadas/papers/capitulo7_paper_13.pdf" TargetMode="External"/><Relationship Id="rId4"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7.xml"/><Relationship Id="rId3" Type="http://schemas.openxmlformats.org/officeDocument/2006/relationships/hyperlink" Target="https://www.unab.edu.co/sites/default/files/MemoriasGrabadas/papers/capitulo7_paper_13.pdf"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8.xml"/><Relationship Id="rId3" Type="http://schemas.openxmlformats.org/officeDocument/2006/relationships/hyperlink" Target="https://www.unab.edu.co/sites/default/files/MemoriasGrabadas/papers/capitulo7_paper_13.pdf" TargetMode="External"/><Relationship Id="rId4" Type="http://schemas.openxmlformats.org/officeDocument/2006/relationships/image" Target="../media/image70.png"/><Relationship Id="rId5" Type="http://schemas.openxmlformats.org/officeDocument/2006/relationships/hyperlink" Target="https://pc-solucion.es/2018/09/05/cross-site-xss/"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9.xml"/><Relationship Id="rId3" Type="http://schemas.openxmlformats.org/officeDocument/2006/relationships/hyperlink" Target="https://www.unab.edu.co/sites/default/files/MemoriasGrabadas/papers/capitulo7_paper_13.pd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0.xml"/><Relationship Id="rId3" Type="http://schemas.openxmlformats.org/officeDocument/2006/relationships/hyperlink" Target="https://www.unab.edu.co/sites/default/files/MemoriasGrabadas/papers/capitulo7_paper_13.pdf" TargetMode="External"/><Relationship Id="rId4" Type="http://schemas.openxmlformats.org/officeDocument/2006/relationships/image" Target="../media/image74.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2.xml"/><Relationship Id="rId3" Type="http://schemas.openxmlformats.org/officeDocument/2006/relationships/image" Target="../media/image76.gif"/></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3.xml"/><Relationship Id="rId3" Type="http://schemas.openxmlformats.org/officeDocument/2006/relationships/image" Target="../media/image78.gi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1.xml"/><Relationship Id="rId3" Type="http://schemas.openxmlformats.org/officeDocument/2006/relationships/image" Target="../media/image77.png"/><Relationship Id="rId4" Type="http://schemas.openxmlformats.org/officeDocument/2006/relationships/image" Target="../media/image73.png"/><Relationship Id="rId5" Type="http://schemas.openxmlformats.org/officeDocument/2006/relationships/image" Target="../media/image7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2.xml"/><Relationship Id="rId3" Type="http://schemas.openxmlformats.org/officeDocument/2006/relationships/image" Target="../media/image8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84.xml"/><Relationship Id="rId3" Type="http://schemas.openxmlformats.org/officeDocument/2006/relationships/image" Target="../media/image8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5.xml"/><Relationship Id="rId3" Type="http://schemas.openxmlformats.org/officeDocument/2006/relationships/image" Target="../media/image83.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6.xml"/><Relationship Id="rId3" Type="http://schemas.openxmlformats.org/officeDocument/2006/relationships/image" Target="../media/image8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87.xml"/><Relationship Id="rId3" Type="http://schemas.openxmlformats.org/officeDocument/2006/relationships/image" Target="../media/image83.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88.xml"/><Relationship Id="rId3" Type="http://schemas.openxmlformats.org/officeDocument/2006/relationships/image" Target="../media/image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9.xml"/><Relationship Id="rId3" Type="http://schemas.openxmlformats.org/officeDocument/2006/relationships/image" Target="../media/image27.gi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0.xml"/><Relationship Id="rId3" Type="http://schemas.openxmlformats.org/officeDocument/2006/relationships/image" Target="../media/image8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91.xml"/><Relationship Id="rId3" Type="http://schemas.openxmlformats.org/officeDocument/2006/relationships/image" Target="../media/image81.png"/><Relationship Id="rId4" Type="http://schemas.openxmlformats.org/officeDocument/2006/relationships/hyperlink" Target="https://www.unab.edu.co/sites/default/files/MemoriasGrabadas/papers/capitulo7_paper_13.pdf" TargetMode="Externa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94.xml"/><Relationship Id="rId3" Type="http://schemas.openxmlformats.org/officeDocument/2006/relationships/image" Target="../media/image8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7.xml"/><Relationship Id="rId3" Type="http://schemas.openxmlformats.org/officeDocument/2006/relationships/image" Target="../media/image8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4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4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10" name="Google Shape;110;p40"/>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111" name="Google Shape;111;p4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4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Base de datos(DB)</a:t>
            </a:r>
            <a:endParaRPr b="1" sz="400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50"/>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¿Qué es una base de datos?</a:t>
            </a:r>
            <a:endParaRPr b="1" sz="4000">
              <a:solidFill>
                <a:schemeClr val="dk1"/>
              </a:solidFill>
              <a:latin typeface="DM Sans"/>
              <a:ea typeface="DM Sans"/>
              <a:cs typeface="DM Sans"/>
              <a:sym typeface="DM Sans"/>
            </a:endParaRPr>
          </a:p>
        </p:txBody>
      </p:sp>
      <p:sp>
        <p:nvSpPr>
          <p:cNvPr id="227" name="Google Shape;227;p50"/>
          <p:cNvSpPr txBox="1"/>
          <p:nvPr/>
        </p:nvSpPr>
        <p:spPr>
          <a:xfrm>
            <a:off x="3649500" y="2397863"/>
            <a:ext cx="49872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Los datos por sí solos son cifras, letras, palabras o cualquier otro tipo de formato que se ingresa en una computadora para posteriormente ser procesada y utilizarla como información para tomar decisiones. Las bases de datos son el lugar donde estos datos se alojan para su posterior uso.</a:t>
            </a:r>
            <a:endParaRPr sz="1350">
              <a:latin typeface="DM Sans"/>
              <a:ea typeface="DM Sans"/>
              <a:cs typeface="DM Sans"/>
              <a:sym typeface="DM Sans"/>
            </a:endParaRPr>
          </a:p>
        </p:txBody>
      </p:sp>
      <p:pic>
        <p:nvPicPr>
          <p:cNvPr id="228" name="Google Shape;228;p50"/>
          <p:cNvPicPr preferRelativeResize="0"/>
          <p:nvPr/>
        </p:nvPicPr>
        <p:blipFill>
          <a:blip r:embed="rId3">
            <a:alphaModFix/>
          </a:blip>
          <a:stretch>
            <a:fillRect/>
          </a:stretch>
        </p:blipFill>
        <p:spPr>
          <a:xfrm>
            <a:off x="0" y="0"/>
            <a:ext cx="3297374" cy="5143500"/>
          </a:xfrm>
          <a:prstGeom prst="rect">
            <a:avLst/>
          </a:prstGeom>
          <a:noFill/>
          <a:ln>
            <a:noFill/>
          </a:ln>
        </p:spPr>
      </p:pic>
      <p:sp>
        <p:nvSpPr>
          <p:cNvPr id="229" name="Google Shape;229;p50"/>
          <p:cNvSpPr txBox="1"/>
          <p:nvPr/>
        </p:nvSpPr>
        <p:spPr>
          <a:xfrm>
            <a:off x="806156" y="2264828"/>
            <a:ext cx="16851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 sz="1350">
                <a:solidFill>
                  <a:schemeClr val="dk1"/>
                </a:solidFill>
                <a:latin typeface="DM Sans"/>
                <a:ea typeface="DM Sans"/>
                <a:cs typeface="DM Sans"/>
                <a:sym typeface="DM Sans"/>
              </a:rPr>
              <a:t>REEMPLAZAR </a:t>
            </a:r>
            <a:endParaRPr sz="1350">
              <a:solidFill>
                <a:schemeClr val="dk1"/>
              </a:solidFill>
              <a:latin typeface="DM Sans"/>
              <a:ea typeface="DM Sans"/>
              <a:cs typeface="DM Sans"/>
              <a:sym typeface="DM Sans"/>
            </a:endParaRPr>
          </a:p>
          <a:p>
            <a:pPr indent="0" lvl="0" marL="0" rtl="0" algn="ctr">
              <a:spcBef>
                <a:spcPts val="0"/>
              </a:spcBef>
              <a:spcAft>
                <a:spcPts val="0"/>
              </a:spcAft>
              <a:buNone/>
            </a:pPr>
            <a:r>
              <a:rPr lang="es" sz="1350">
                <a:solidFill>
                  <a:schemeClr val="dk1"/>
                </a:solidFill>
                <a:latin typeface="DM Sans"/>
                <a:ea typeface="DM Sans"/>
                <a:cs typeface="DM Sans"/>
                <a:sym typeface="DM Sans"/>
              </a:rPr>
              <a:t>POR IMAGEN</a:t>
            </a:r>
            <a:endParaRPr sz="1350">
              <a:latin typeface="DM Sans"/>
              <a:ea typeface="DM Sans"/>
              <a:cs typeface="DM Sans"/>
              <a:sym typeface="DM Sans"/>
            </a:endParaRPr>
          </a:p>
        </p:txBody>
      </p:sp>
      <p:pic>
        <p:nvPicPr>
          <p:cNvPr id="230" name="Google Shape;230;p50"/>
          <p:cNvPicPr preferRelativeResize="0"/>
          <p:nvPr/>
        </p:nvPicPr>
        <p:blipFill rotWithShape="1">
          <a:blip r:embed="rId4">
            <a:alphaModFix/>
          </a:blip>
          <a:srcRect b="0" l="0" r="0" t="0"/>
          <a:stretch/>
        </p:blipFill>
        <p:spPr>
          <a:xfrm>
            <a:off x="-42083" y="0"/>
            <a:ext cx="3429009"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Componentes de una base de datos </a:t>
            </a:r>
            <a:endParaRPr b="1" sz="4000">
              <a:solidFill>
                <a:schemeClr val="dk1"/>
              </a:solidFill>
              <a:latin typeface="DM Sans"/>
              <a:ea typeface="DM Sans"/>
              <a:cs typeface="DM Sans"/>
              <a:sym typeface="DM Sans"/>
            </a:endParaRPr>
          </a:p>
        </p:txBody>
      </p:sp>
      <p:sp>
        <p:nvSpPr>
          <p:cNvPr id="236" name="Google Shape;236;p51"/>
          <p:cNvSpPr txBox="1"/>
          <p:nvPr/>
        </p:nvSpPr>
        <p:spPr>
          <a:xfrm>
            <a:off x="457725" y="2364050"/>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Una base de datos está compuesta por tablas que se relacionan entre sí, que contienen datos en celdas, que se alojan en la intersección de filas y columnas. La forma más gráfica que tenemos para entender una, es mirando una planilla de excel.</a:t>
            </a:r>
            <a:endParaRPr sz="1350">
              <a:latin typeface="DM Sans"/>
              <a:ea typeface="DM Sans"/>
              <a:cs typeface="DM Sans"/>
              <a:sym typeface="DM Sans"/>
            </a:endParaRPr>
          </a:p>
        </p:txBody>
      </p:sp>
      <p:pic>
        <p:nvPicPr>
          <p:cNvPr id="237" name="Google Shape;237;p51"/>
          <p:cNvPicPr preferRelativeResize="0"/>
          <p:nvPr/>
        </p:nvPicPr>
        <p:blipFill rotWithShape="1">
          <a:blip r:embed="rId3">
            <a:alphaModFix/>
          </a:blip>
          <a:srcRect b="0" l="0" r="0" t="0"/>
          <a:stretch/>
        </p:blipFill>
        <p:spPr>
          <a:xfrm>
            <a:off x="5787700" y="1347750"/>
            <a:ext cx="2448000" cy="2448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52"/>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52"/>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pic>
        <p:nvPicPr>
          <p:cNvPr id="244" name="Google Shape;244;p52"/>
          <p:cNvPicPr preferRelativeResize="0"/>
          <p:nvPr/>
        </p:nvPicPr>
        <p:blipFill rotWithShape="1">
          <a:blip r:embed="rId3">
            <a:alphaModFix/>
          </a:blip>
          <a:srcRect b="0" l="0" r="0" t="0"/>
          <a:stretch/>
        </p:blipFill>
        <p:spPr>
          <a:xfrm>
            <a:off x="1493613" y="1360549"/>
            <a:ext cx="6156775" cy="2854250"/>
          </a:xfrm>
          <a:prstGeom prst="rect">
            <a:avLst/>
          </a:prstGeom>
          <a:noFill/>
          <a:ln>
            <a:noFill/>
          </a:ln>
        </p:spPr>
      </p:pic>
      <p:sp>
        <p:nvSpPr>
          <p:cNvPr id="245" name="Google Shape;245;p52"/>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sz="1100">
                <a:solidFill>
                  <a:srgbClr val="999999"/>
                </a:solidFill>
                <a:latin typeface="DM Sans"/>
                <a:ea typeface="DM Sans"/>
                <a:cs typeface="DM Sans"/>
                <a:sym typeface="DM Sans"/>
              </a:rPr>
              <a:t>Fuente: </a:t>
            </a:r>
            <a:r>
              <a:rPr lang="es" sz="1100" u="sng">
                <a:solidFill>
                  <a:schemeClr val="hlink"/>
                </a:solidFill>
                <a:latin typeface="DM Sans"/>
                <a:ea typeface="DM Sans"/>
                <a:cs typeface="DM Sans"/>
                <a:sym typeface="DM Sans"/>
                <a:hlinkClick r:id="rId4"/>
              </a:rPr>
              <a:t>ResearchGate</a:t>
            </a:r>
            <a:endParaRPr sz="1100">
              <a:solidFill>
                <a:srgbClr val="999999"/>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53"/>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pic>
        <p:nvPicPr>
          <p:cNvPr id="251" name="Google Shape;251;p53"/>
          <p:cNvPicPr preferRelativeResize="0"/>
          <p:nvPr/>
        </p:nvPicPr>
        <p:blipFill rotWithShape="1">
          <a:blip r:embed="rId3">
            <a:alphaModFix/>
          </a:blip>
          <a:srcRect b="0" l="0" r="0" t="0"/>
          <a:stretch/>
        </p:blipFill>
        <p:spPr>
          <a:xfrm>
            <a:off x="2389525" y="1080300"/>
            <a:ext cx="4364949" cy="333096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54"/>
          <p:cNvSpPr txBox="1"/>
          <p:nvPr/>
        </p:nvSpPr>
        <p:spPr>
          <a:xfrm>
            <a:off x="473350" y="1908175"/>
            <a:ext cx="3834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Existen muchos tipos de bases de datos, ya que con el tiempo fueron cambiando. Originalmente solo guardaban datos como tipos de formato, pero las mismas empezaron a crecer y hoy en día pueden contener:</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
        <p:nvSpPr>
          <p:cNvPr id="257" name="Google Shape;257;p54"/>
          <p:cNvSpPr txBox="1"/>
          <p:nvPr/>
        </p:nvSpPr>
        <p:spPr>
          <a:xfrm>
            <a:off x="4527575" y="1908175"/>
            <a:ext cx="3834600" cy="1826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Imágenes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Documentos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Gráficos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Audio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etc...</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a:p>
            <a:pPr indent="0" lvl="0" marL="457200" rtl="0" algn="l">
              <a:lnSpc>
                <a:spcPct val="115000"/>
              </a:lnSpc>
              <a:spcBef>
                <a:spcPts val="0"/>
              </a:spcBef>
              <a:spcAft>
                <a:spcPts val="0"/>
              </a:spcAft>
              <a:buNone/>
            </a:pPr>
            <a:r>
              <a:t/>
            </a:r>
            <a:endParaRPr sz="1350">
              <a:latin typeface="DM Sans"/>
              <a:ea typeface="DM Sans"/>
              <a:cs typeface="DM Sans"/>
              <a:sym typeface="DM Sans"/>
            </a:endParaRPr>
          </a:p>
        </p:txBody>
      </p:sp>
      <p:sp>
        <p:nvSpPr>
          <p:cNvPr id="258" name="Google Shape;258;p5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Tipos de bases </a:t>
            </a:r>
            <a:endParaRPr b="1" sz="4000">
              <a:solidFill>
                <a:schemeClr val="dk1"/>
              </a:solidFill>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5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55"/>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Creación de una base de datos</a:t>
            </a:r>
            <a:endParaRPr b="1" sz="4000">
              <a:solidFill>
                <a:schemeClr val="dk1"/>
              </a:solidFill>
              <a:latin typeface="DM Sans"/>
              <a:ea typeface="DM Sans"/>
              <a:cs typeface="DM Sans"/>
              <a:sym typeface="DM Sans"/>
            </a:endParaRPr>
          </a:p>
        </p:txBody>
      </p:sp>
      <p:sp>
        <p:nvSpPr>
          <p:cNvPr id="265" name="Google Shape;265;p55"/>
          <p:cNvSpPr txBox="1"/>
          <p:nvPr/>
        </p:nvSpPr>
        <p:spPr>
          <a:xfrm>
            <a:off x="3649500" y="2211613"/>
            <a:ext cx="49872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Generalmente, la creación y manejo de la base de datos, es realizada por los desarrolladores como una necesidad de guardar datos para poder utilizar en el proyecto. Pero existe un </a:t>
            </a:r>
            <a:r>
              <a:rPr b="1" lang="es" sz="1350">
                <a:latin typeface="DM Sans"/>
                <a:ea typeface="DM Sans"/>
                <a:cs typeface="DM Sans"/>
                <a:sym typeface="DM Sans"/>
              </a:rPr>
              <a:t>profesional que maneja bases de datos a gran escala </a:t>
            </a:r>
            <a:r>
              <a:rPr lang="es" sz="1350">
                <a:latin typeface="DM Sans"/>
                <a:ea typeface="DM Sans"/>
                <a:cs typeface="DM Sans"/>
                <a:sym typeface="DM Sans"/>
              </a:rPr>
              <a:t>llamado </a:t>
            </a:r>
            <a:r>
              <a:rPr b="1" lang="es" sz="1350">
                <a:latin typeface="DM Sans"/>
                <a:ea typeface="DM Sans"/>
                <a:cs typeface="DM Sans"/>
                <a:sym typeface="DM Sans"/>
              </a:rPr>
              <a:t>Database Administrator</a:t>
            </a:r>
            <a:r>
              <a:rPr lang="es" sz="1350">
                <a:latin typeface="DM Sans"/>
                <a:ea typeface="DM Sans"/>
                <a:cs typeface="DM Sans"/>
                <a:sym typeface="DM Sans"/>
              </a:rPr>
              <a:t> (también conocido como DBA), que será el experto en ellas, y podrá mejorar su relación y tiempo de respuesta.</a:t>
            </a:r>
            <a:endParaRPr sz="1350">
              <a:latin typeface="DM Sans"/>
              <a:ea typeface="DM Sans"/>
              <a:cs typeface="DM Sans"/>
              <a:sym typeface="DM Sans"/>
            </a:endParaRPr>
          </a:p>
        </p:txBody>
      </p:sp>
      <p:pic>
        <p:nvPicPr>
          <p:cNvPr id="266" name="Google Shape;266;p55"/>
          <p:cNvPicPr preferRelativeResize="0"/>
          <p:nvPr/>
        </p:nvPicPr>
        <p:blipFill rotWithShape="1">
          <a:blip r:embed="rId3">
            <a:alphaModFix/>
          </a:blip>
          <a:srcRect b="0" l="0" r="0" t="0"/>
          <a:stretch/>
        </p:blipFill>
        <p:spPr>
          <a:xfrm>
            <a:off x="636800" y="1333837"/>
            <a:ext cx="2475825" cy="24758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5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Lenguaje SQL</a:t>
            </a:r>
            <a:endParaRPr b="1" sz="4000">
              <a:solidFill>
                <a:schemeClr val="dk1"/>
              </a:solidFill>
              <a:latin typeface="DM Sans"/>
              <a:ea typeface="DM Sans"/>
              <a:cs typeface="DM Sans"/>
              <a:sym typeface="DM Sans"/>
            </a:endParaRPr>
          </a:p>
        </p:txBody>
      </p:sp>
      <p:sp>
        <p:nvSpPr>
          <p:cNvPr id="272" name="Google Shape;272;p56"/>
          <p:cNvSpPr txBox="1"/>
          <p:nvPr/>
        </p:nvSpPr>
        <p:spPr>
          <a:xfrm>
            <a:off x="457725" y="22116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bases de datos necesitan su propio lenguaje para ser consultados, y para esto existe SQL (Structured Query Language) que es la forma en la cual podemos escribir para obtener algún dato que deseemos.</a:t>
            </a:r>
            <a:endParaRPr sz="1350">
              <a:latin typeface="DM Sans"/>
              <a:ea typeface="DM Sans"/>
              <a:cs typeface="DM Sans"/>
              <a:sym typeface="DM Sans"/>
            </a:endParaRPr>
          </a:p>
        </p:txBody>
      </p:sp>
      <p:pic>
        <p:nvPicPr>
          <p:cNvPr id="273" name="Google Shape;273;p56"/>
          <p:cNvPicPr preferRelativeResize="0"/>
          <p:nvPr/>
        </p:nvPicPr>
        <p:blipFill>
          <a:blip r:embed="rId3">
            <a:alphaModFix/>
          </a:blip>
          <a:stretch>
            <a:fillRect/>
          </a:stretch>
        </p:blipFill>
        <p:spPr>
          <a:xfrm>
            <a:off x="5488925" y="1762163"/>
            <a:ext cx="3416695" cy="1914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57"/>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sp>
        <p:nvSpPr>
          <p:cNvPr id="280" name="Google Shape;280;p57"/>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sz="1100">
                <a:solidFill>
                  <a:srgbClr val="999999"/>
                </a:solidFill>
                <a:latin typeface="DM Sans"/>
                <a:ea typeface="DM Sans"/>
                <a:cs typeface="DM Sans"/>
                <a:sym typeface="DM Sans"/>
              </a:rPr>
              <a:t>Fuente: </a:t>
            </a:r>
            <a:r>
              <a:rPr lang="es" sz="1100" u="sng">
                <a:solidFill>
                  <a:schemeClr val="hlink"/>
                </a:solidFill>
                <a:latin typeface="DM Sans"/>
                <a:ea typeface="DM Sans"/>
                <a:cs typeface="DM Sans"/>
                <a:sym typeface="DM Sans"/>
                <a:hlinkClick r:id="rId3"/>
              </a:rPr>
              <a:t>SQLTutorial</a:t>
            </a:r>
            <a:endParaRPr sz="1100">
              <a:solidFill>
                <a:srgbClr val="999999"/>
              </a:solidFill>
              <a:latin typeface="DM Sans"/>
              <a:ea typeface="DM Sans"/>
              <a:cs typeface="DM Sans"/>
              <a:sym typeface="DM Sans"/>
            </a:endParaRPr>
          </a:p>
        </p:txBody>
      </p:sp>
      <p:pic>
        <p:nvPicPr>
          <p:cNvPr id="281" name="Google Shape;281;p57"/>
          <p:cNvPicPr preferRelativeResize="0"/>
          <p:nvPr/>
        </p:nvPicPr>
        <p:blipFill rotWithShape="1">
          <a:blip r:embed="rId4">
            <a:alphaModFix/>
          </a:blip>
          <a:srcRect b="0" l="0" r="0" t="0"/>
          <a:stretch/>
        </p:blipFill>
        <p:spPr>
          <a:xfrm>
            <a:off x="828675" y="1698000"/>
            <a:ext cx="7486650" cy="22574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58"/>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Video ejemplo</a:t>
            </a:r>
            <a:endParaRPr b="1" sz="3500">
              <a:solidFill>
                <a:schemeClr val="lt1"/>
              </a:solidFill>
              <a:latin typeface="DM Sans"/>
              <a:ea typeface="DM Sans"/>
              <a:cs typeface="DM Sans"/>
              <a:sym typeface="DM Sans"/>
            </a:endParaRPr>
          </a:p>
        </p:txBody>
      </p:sp>
      <p:sp>
        <p:nvSpPr>
          <p:cNvPr id="287" name="Google Shape;287;p58"/>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Fuente:</a:t>
            </a:r>
            <a:r>
              <a:rPr lang="es" sz="1100" u="sng">
                <a:solidFill>
                  <a:schemeClr val="hlink"/>
                </a:solidFill>
                <a:latin typeface="DM Sans"/>
                <a:ea typeface="DM Sans"/>
                <a:cs typeface="DM Sans"/>
                <a:sym typeface="DM Sans"/>
                <a:hlinkClick r:id="rId3"/>
              </a:rPr>
              <a:t>enlace</a:t>
            </a:r>
            <a:endParaRPr i="1" sz="1100" u="sng">
              <a:solidFill>
                <a:srgbClr val="83AEFB"/>
              </a:solidFill>
              <a:latin typeface="DM Sans"/>
              <a:ea typeface="DM Sans"/>
              <a:cs typeface="DM Sans"/>
              <a:sym typeface="DM Sans"/>
            </a:endParaRPr>
          </a:p>
        </p:txBody>
      </p:sp>
      <p:pic>
        <p:nvPicPr>
          <p:cNvPr descr="👉👉Curso Práctico de SQL para principiantes:  https://bit.ly/2R6KVOX 👈👈&#10;Descuento del 50% 👉 https://thecodercave.com/descuento/&#10;&#10;&#10;▬▬▬▬▬▬▬▬▬▬▬▬▬▬▬▬▬▬▬▬▬▬▬▬▬&#10;🤔 SOBRE ESTE VIDEO 👇&#10;&#10;En este video aprenderás los fundamentos básicos de SQL y a realizar consultas sencillas, en tan sólo 10 minutos.&#10;Servirá de idea general para conocer el lenguaje, la interfaz de un sistema de gestión de base de datos como SQL Server, y todo su potencial.&#10;&#10;00:00 Intro&#10;00:42  ¿Qué es SQL?&#10;01:27  ¿Qué es una base de datos?&#10;02:19 ¿Qué es un Sistema de Gestión de Base de Datos?&#10;03:14  ¿Qué es una base de datos relacional?&#10;04:34  Lenguaje de Definición de Datos y Lenguaje de Manipulación de Datos&#10;05:25  CREATE&#10;06:21  DROP&#10;06:57  ALTER&#10;07:32  INSERT&#10;08:52  SELECT&#10;09:12  UPDATE&#10;09:50  DELETE&#10;10:02  WHERE&#10;&#10;▬▬▬▬▬▬▬▬▬▬▬▬▬▬▬▬▬▬▬▬▬▬▬▬▬&#10;💥ME ENCUENTRAS TAMBIÉN AQUÍ 👇&#10;&#10;Sitio Web  ►https://thecodercave.com/&#10;Twitter      ► https://twitter.com/CaveCoder&#10;▬▬▬▬▬▬▬▬▬▬▬▬▬▬▬▬▬▬▬▬▬▬▬▬▬&#10;💻 CURSOS PREMIUM 👇&#10;&#10;🚀🚀Curso Completo de C# desde Cero🚀🚀&#10;https://bit.ly/3jLyIv4&#10;&#10;🔥 🔥 Curso Completo de Blazor desde Cero🔥 🔥 &#10;https://bit.ly/38DtZXz&#10;&#10;🤖 Blazor Ultimate: Domina Blazor en 4 Proyectos 🤖&#10;https://bit.ly/3xbAtbA&#10;&#10;👉Curso Práctico de SQL para principiantes 👈&#10;https://bit.ly/2R6KVOX&#10;&#10;📚 Curso de GIT y Github para Principiantes📚 &#10;https://bit.ly/30Fbhz4&#10;&#10;Descuento del 60% en todos mis cursos 👉 https://thecodercave.com/descuento/&#10;▬▬▬▬▬▬▬▬▬▬▬▬▬▬▬▬▬▬▬▬▬▬▬▬▬&#10;📚 RECURSOS RECOMENDADOS 👇&#10;&#10;🔥GANA EN DÓLARES desde Latinoamérica y emigra a cualquier parte del mundo.&#10;Talently ► https://bit.ly/3miVyNQ&#10;&#10;¿QUIERES APRENDER INGLÉS?👇&#10;Italki ► $10 de regalo con tu primera compra&#10;👉 http://go.italki.com/TheCoderCaveesp&#10;&#10;Busuu ► App gratis con descuento para su sección Premium&#10;👉https://www.dpbolvw.net/click-100312834-14507491&#10;&#10;&#10;Dominios  ► Namecheap: 👇&#10;👉 https://www.kqzyfj.com/8h117p-85-7NPOORPQWQVNPPSQUTST&#10;&#10;Hosting ► Bluehost: 👇&#10;👉 https://www.bluehost.com/track/gabmoroni/&#10;&#10;Nota: Los links en la descripción son links de afiliado, lo que significa que recibiré una pequeña comisión si te registras usando esos links sin ningún costo extra para ti. Todos los links de afiliados son productos o servicios en los que creo y uso personalmente.&#10;&#10;&#10;Music from https://filmmusic.io&#10;&quot;Blippy Trance&quot; by Kevin MacLeod (https://incompetech.com)&#10;License: CC BY (http://creativecommons.org/licenses/by/4.0/)&#10;&#10;#sql #sqlserver #cursosql" id="288" name="Google Shape;288;p58" title="SQL desde cero: Aprende SQL en 10 minutos">
            <a:hlinkClick r:id="rId4"/>
          </p:cNvPr>
          <p:cNvPicPr preferRelativeResize="0"/>
          <p:nvPr/>
        </p:nvPicPr>
        <p:blipFill>
          <a:blip r:embed="rId5">
            <a:alphaModFix/>
          </a:blip>
          <a:stretch>
            <a:fillRect/>
          </a:stretch>
        </p:blipFill>
        <p:spPr>
          <a:xfrm>
            <a:off x="2275100" y="1167975"/>
            <a:ext cx="4423300" cy="3317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88"/>
                                        </p:tgtEl>
                                        <p:attrNameLst>
                                          <p:attrName>style.visibility</p:attrName>
                                        </p:attrNameLst>
                                      </p:cBhvr>
                                      <p:to>
                                        <p:strVal val="visible"/>
                                      </p:to>
                                    </p:set>
                                    <p:animEffect filter="fade" transition="in">
                                      <p:cBhvr>
                                        <p:cTn dur="1000"/>
                                        <p:tgtEl>
                                          <p:spTgt spid="2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41"/>
          <p:cNvSpPr txBox="1"/>
          <p:nvPr/>
        </p:nvSpPr>
        <p:spPr>
          <a:xfrm>
            <a:off x="1461300" y="22529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Bases de datos y Pruebas No-funcionales</a:t>
            </a:r>
            <a:endParaRPr b="1" sz="4000">
              <a:solidFill>
                <a:srgbClr val="EAFF6A"/>
              </a:solidFill>
              <a:latin typeface="DM Sans"/>
              <a:ea typeface="DM Sans"/>
              <a:cs typeface="DM Sans"/>
              <a:sym typeface="DM Sans"/>
            </a:endParaRPr>
          </a:p>
        </p:txBody>
      </p:sp>
      <p:sp>
        <p:nvSpPr>
          <p:cNvPr id="117" name="Google Shape;117;p41"/>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1800">
                <a:solidFill>
                  <a:schemeClr val="lt1"/>
                </a:solidFill>
                <a:latin typeface="DM Sans"/>
                <a:ea typeface="DM Sans"/>
                <a:cs typeface="DM Sans"/>
                <a:sym typeface="DM Sans"/>
              </a:rPr>
              <a:t>Clase 12. </a:t>
            </a:r>
            <a:r>
              <a:rPr lang="es" sz="1800">
                <a:solidFill>
                  <a:schemeClr val="lt1"/>
                </a:solidFill>
                <a:latin typeface="DM Sans"/>
                <a:ea typeface="DM Sans"/>
                <a:cs typeface="DM Sans"/>
                <a:sym typeface="DM Sans"/>
              </a:rPr>
              <a:t>TESTING QA</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5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9"/>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Motores de base de datos</a:t>
            </a:r>
            <a:endParaRPr b="1" sz="4000">
              <a:solidFill>
                <a:schemeClr val="dk1"/>
              </a:solidFill>
              <a:latin typeface="DM Sans"/>
              <a:ea typeface="DM Sans"/>
              <a:cs typeface="DM Sans"/>
              <a:sym typeface="DM Sans"/>
            </a:endParaRPr>
          </a:p>
        </p:txBody>
      </p:sp>
      <p:sp>
        <p:nvSpPr>
          <p:cNvPr id="295" name="Google Shape;295;p59"/>
          <p:cNvSpPr txBox="1"/>
          <p:nvPr/>
        </p:nvSpPr>
        <p:spPr>
          <a:xfrm>
            <a:off x="3649500" y="2211613"/>
            <a:ext cx="49872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Es necesario un programa que pueda administrar las bases de datos y genere la visibilidad de los datos, y a esto se los llama motores (o gestores) de bases de datos.</a:t>
            </a:r>
            <a:endParaRPr sz="1350">
              <a:latin typeface="DM Sans"/>
              <a:ea typeface="DM Sans"/>
              <a:cs typeface="DM Sans"/>
              <a:sym typeface="DM Sans"/>
            </a:endParaRPr>
          </a:p>
          <a:p>
            <a:pPr indent="0" lvl="0" marL="0" rtl="0" algn="l">
              <a:lnSpc>
                <a:spcPct val="115000"/>
              </a:lnSpc>
              <a:spcBef>
                <a:spcPts val="0"/>
              </a:spcBef>
              <a:spcAft>
                <a:spcPts val="0"/>
              </a:spcAft>
              <a:buNone/>
            </a:pPr>
            <a:r>
              <a:rPr lang="es" sz="1350">
                <a:latin typeface="DM Sans"/>
                <a:ea typeface="DM Sans"/>
                <a:cs typeface="DM Sans"/>
                <a:sym typeface="DM Sans"/>
              </a:rPr>
              <a:t>Existen muchos programas hoy en día, pero les mostraremos algunos de los más importantes en la actualidad.</a:t>
            </a:r>
            <a:endParaRPr sz="1350">
              <a:latin typeface="DM Sans"/>
              <a:ea typeface="DM Sans"/>
              <a:cs typeface="DM Sans"/>
              <a:sym typeface="DM Sans"/>
            </a:endParaRPr>
          </a:p>
        </p:txBody>
      </p:sp>
      <p:pic>
        <p:nvPicPr>
          <p:cNvPr id="296" name="Google Shape;296;p59"/>
          <p:cNvPicPr preferRelativeResize="0"/>
          <p:nvPr/>
        </p:nvPicPr>
        <p:blipFill rotWithShape="1">
          <a:blip r:embed="rId3">
            <a:alphaModFix/>
          </a:blip>
          <a:srcRect b="0" l="0" r="0" t="0"/>
          <a:stretch/>
        </p:blipFill>
        <p:spPr>
          <a:xfrm>
            <a:off x="455025" y="1520598"/>
            <a:ext cx="2928175" cy="21961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60"/>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6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a:t>
            </a:r>
            <a:endParaRPr b="1" sz="3500">
              <a:solidFill>
                <a:schemeClr val="lt1"/>
              </a:solidFill>
              <a:latin typeface="DM Sans"/>
              <a:ea typeface="DM Sans"/>
              <a:cs typeface="DM Sans"/>
              <a:sym typeface="DM Sans"/>
            </a:endParaRPr>
          </a:p>
        </p:txBody>
      </p:sp>
      <p:pic>
        <p:nvPicPr>
          <p:cNvPr id="303" name="Google Shape;303;p60"/>
          <p:cNvPicPr preferRelativeResize="0"/>
          <p:nvPr/>
        </p:nvPicPr>
        <p:blipFill rotWithShape="1">
          <a:blip r:embed="rId3">
            <a:alphaModFix/>
          </a:blip>
          <a:srcRect b="0" l="0" r="0" t="0"/>
          <a:stretch/>
        </p:blipFill>
        <p:spPr>
          <a:xfrm>
            <a:off x="896463" y="1722125"/>
            <a:ext cx="2025625" cy="1215375"/>
          </a:xfrm>
          <a:prstGeom prst="rect">
            <a:avLst/>
          </a:prstGeom>
          <a:noFill/>
          <a:ln>
            <a:noFill/>
          </a:ln>
        </p:spPr>
      </p:pic>
      <p:pic>
        <p:nvPicPr>
          <p:cNvPr id="304" name="Google Shape;304;p60"/>
          <p:cNvPicPr preferRelativeResize="0"/>
          <p:nvPr/>
        </p:nvPicPr>
        <p:blipFill rotWithShape="1">
          <a:blip r:embed="rId4">
            <a:alphaModFix/>
          </a:blip>
          <a:srcRect b="0" l="0" r="0" t="0"/>
          <a:stretch/>
        </p:blipFill>
        <p:spPr>
          <a:xfrm>
            <a:off x="3450638" y="1747625"/>
            <a:ext cx="1957300" cy="1174375"/>
          </a:xfrm>
          <a:prstGeom prst="rect">
            <a:avLst/>
          </a:prstGeom>
          <a:noFill/>
          <a:ln>
            <a:noFill/>
          </a:ln>
        </p:spPr>
      </p:pic>
      <p:pic>
        <p:nvPicPr>
          <p:cNvPr id="305" name="Google Shape;305;p60"/>
          <p:cNvPicPr preferRelativeResize="0"/>
          <p:nvPr/>
        </p:nvPicPr>
        <p:blipFill rotWithShape="1">
          <a:blip r:embed="rId5">
            <a:alphaModFix/>
          </a:blip>
          <a:srcRect b="0" l="0" r="0" t="0"/>
          <a:stretch/>
        </p:blipFill>
        <p:spPr>
          <a:xfrm>
            <a:off x="6221913" y="1810988"/>
            <a:ext cx="2025625" cy="1215378"/>
          </a:xfrm>
          <a:prstGeom prst="rect">
            <a:avLst/>
          </a:prstGeom>
          <a:noFill/>
          <a:ln>
            <a:noFill/>
          </a:ln>
        </p:spPr>
      </p:pic>
      <p:pic>
        <p:nvPicPr>
          <p:cNvPr id="306" name="Google Shape;306;p60"/>
          <p:cNvPicPr preferRelativeResize="0"/>
          <p:nvPr/>
        </p:nvPicPr>
        <p:blipFill rotWithShape="1">
          <a:blip r:embed="rId6">
            <a:alphaModFix/>
          </a:blip>
          <a:srcRect b="0" l="0" r="0" t="0"/>
          <a:stretch/>
        </p:blipFill>
        <p:spPr>
          <a:xfrm>
            <a:off x="2147363" y="3134312"/>
            <a:ext cx="1648500" cy="989100"/>
          </a:xfrm>
          <a:prstGeom prst="rect">
            <a:avLst/>
          </a:prstGeom>
          <a:noFill/>
          <a:ln>
            <a:noFill/>
          </a:ln>
        </p:spPr>
      </p:pic>
      <p:pic>
        <p:nvPicPr>
          <p:cNvPr id="307" name="Google Shape;307;p60"/>
          <p:cNvPicPr preferRelativeResize="0"/>
          <p:nvPr/>
        </p:nvPicPr>
        <p:blipFill rotWithShape="1">
          <a:blip r:embed="rId7">
            <a:alphaModFix/>
          </a:blip>
          <a:srcRect b="0" l="0" r="0" t="0"/>
          <a:stretch/>
        </p:blipFill>
        <p:spPr>
          <a:xfrm>
            <a:off x="5407938" y="3084401"/>
            <a:ext cx="1814850" cy="1088925"/>
          </a:xfrm>
          <a:prstGeom prst="rect">
            <a:avLst/>
          </a:prstGeom>
          <a:noFill/>
          <a:ln>
            <a:noFill/>
          </a:ln>
        </p:spPr>
      </p:pic>
      <p:sp>
        <p:nvSpPr>
          <p:cNvPr id="308" name="Google Shape;308;p60"/>
          <p:cNvSpPr txBox="1"/>
          <p:nvPr/>
        </p:nvSpPr>
        <p:spPr>
          <a:xfrm>
            <a:off x="142200" y="4680125"/>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100">
                <a:solidFill>
                  <a:srgbClr val="999999"/>
                </a:solidFill>
                <a:latin typeface="DM Sans"/>
                <a:ea typeface="DM Sans"/>
                <a:cs typeface="DM Sans"/>
                <a:sym typeface="DM Sans"/>
              </a:rPr>
              <a:t>Fuente: </a:t>
            </a:r>
            <a:r>
              <a:rPr lang="es" sz="1100" u="sng">
                <a:solidFill>
                  <a:srgbClr val="999999"/>
                </a:solidFill>
                <a:latin typeface="DM Sans"/>
                <a:ea typeface="DM Sans"/>
                <a:cs typeface="DM Sans"/>
                <a:sym typeface="DM Sans"/>
                <a:hlinkClick r:id="rId8">
                  <a:extLst>
                    <a:ext uri="{A12FA001-AC4F-418D-AE19-62706E023703}">
                      <ahyp:hlinkClr val="tx"/>
                    </a:ext>
                  </a:extLst>
                </a:hlinkClick>
              </a:rPr>
              <a:t>RevistaDigital</a:t>
            </a:r>
            <a:endParaRPr sz="1100">
              <a:solidFill>
                <a:srgbClr val="999999"/>
              </a:solidFill>
              <a:latin typeface="DM Sans"/>
              <a:ea typeface="DM Sans"/>
              <a:cs typeface="DM Sans"/>
              <a:sym typeface="DM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6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¿Testeando base de datos?</a:t>
            </a:r>
            <a:endParaRPr b="1" sz="4000">
              <a:solidFill>
                <a:schemeClr val="dk1"/>
              </a:solidFill>
              <a:latin typeface="DM Sans"/>
              <a:ea typeface="DM Sans"/>
              <a:cs typeface="DM Sans"/>
              <a:sym typeface="DM Sans"/>
            </a:endParaRPr>
          </a:p>
        </p:txBody>
      </p:sp>
      <p:sp>
        <p:nvSpPr>
          <p:cNvPr id="314" name="Google Shape;314;p61"/>
          <p:cNvSpPr txBox="1"/>
          <p:nvPr/>
        </p:nvSpPr>
        <p:spPr>
          <a:xfrm>
            <a:off x="457725" y="231367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Las pruebas de testers sobre bases de datos en sí, son prácticamente nulas, ya que no es un área que esté dentro de nuestros límites de trabajo. Aunque pueden solicitarnos que veamos las tablas, sus columnas y filas. </a:t>
            </a:r>
            <a:r>
              <a:rPr lang="es" sz="1350">
                <a:solidFill>
                  <a:schemeClr val="dk1"/>
                </a:solidFill>
                <a:highlight>
                  <a:srgbClr val="EA90FF"/>
                </a:highlight>
                <a:latin typeface="DM Sans"/>
                <a:ea typeface="DM Sans"/>
                <a:cs typeface="DM Sans"/>
                <a:sym typeface="DM Sans"/>
              </a:rPr>
              <a:t>Nuestra responsabilidad es la verificación de los datos existentes.</a:t>
            </a:r>
            <a:endParaRPr sz="1350">
              <a:highlight>
                <a:srgbClr val="EA90FF"/>
              </a:highlight>
              <a:latin typeface="DM Sans"/>
              <a:ea typeface="DM Sans"/>
              <a:cs typeface="DM Sans"/>
              <a:sym typeface="DM Sans"/>
            </a:endParaRPr>
          </a:p>
        </p:txBody>
      </p:sp>
      <p:pic>
        <p:nvPicPr>
          <p:cNvPr id="315" name="Google Shape;315;p61"/>
          <p:cNvPicPr preferRelativeResize="0"/>
          <p:nvPr/>
        </p:nvPicPr>
        <p:blipFill rotWithShape="1">
          <a:blip r:embed="rId3">
            <a:alphaModFix/>
          </a:blip>
          <a:srcRect b="0" l="0" r="0" t="0"/>
          <a:stretch/>
        </p:blipFill>
        <p:spPr>
          <a:xfrm>
            <a:off x="5998775" y="1542000"/>
            <a:ext cx="2059500" cy="2059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6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Verificación de datos</a:t>
            </a:r>
            <a:endParaRPr b="1" sz="4000">
              <a:solidFill>
                <a:schemeClr val="dk1"/>
              </a:solidFill>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63"/>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63"/>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Uniendo temas</a:t>
            </a:r>
            <a:endParaRPr b="1" sz="4000">
              <a:solidFill>
                <a:schemeClr val="dk1"/>
              </a:solidFill>
              <a:latin typeface="DM Sans"/>
              <a:ea typeface="DM Sans"/>
              <a:cs typeface="DM Sans"/>
              <a:sym typeface="DM Sans"/>
            </a:endParaRPr>
          </a:p>
        </p:txBody>
      </p:sp>
      <p:sp>
        <p:nvSpPr>
          <p:cNvPr id="327" name="Google Shape;327;p63"/>
          <p:cNvSpPr txBox="1"/>
          <p:nvPr/>
        </p:nvSpPr>
        <p:spPr>
          <a:xfrm>
            <a:off x="3649500" y="2211613"/>
            <a:ext cx="49872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Con lo aprendido en la clase pasada sobre APIs, podemos comprender la verdadera trama de nuestra responsabilidad con las bases de datos.</a:t>
            </a:r>
            <a:r>
              <a:rPr lang="es" sz="1350">
                <a:highlight>
                  <a:srgbClr val="EA90FF"/>
                </a:highlight>
                <a:latin typeface="DM Sans"/>
                <a:ea typeface="DM Sans"/>
                <a:cs typeface="DM Sans"/>
                <a:sym typeface="DM Sans"/>
              </a:rPr>
              <a:t> La verificación de los datos, contra lo obtenido en llamadas de APIs.</a:t>
            </a:r>
            <a:endParaRPr sz="1350">
              <a:highlight>
                <a:srgbClr val="EA90FF"/>
              </a:highlight>
              <a:latin typeface="DM Sans"/>
              <a:ea typeface="DM Sans"/>
              <a:cs typeface="DM Sans"/>
              <a:sym typeface="DM Sans"/>
            </a:endParaRPr>
          </a:p>
        </p:txBody>
      </p:sp>
      <p:pic>
        <p:nvPicPr>
          <p:cNvPr id="328" name="Google Shape;328;p63"/>
          <p:cNvPicPr preferRelativeResize="0"/>
          <p:nvPr/>
        </p:nvPicPr>
        <p:blipFill rotWithShape="1">
          <a:blip r:embed="rId3">
            <a:alphaModFix/>
          </a:blip>
          <a:srcRect b="0" l="0" r="0" t="0"/>
          <a:stretch/>
        </p:blipFill>
        <p:spPr>
          <a:xfrm>
            <a:off x="785125" y="1415013"/>
            <a:ext cx="2313475" cy="2313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64"/>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Verificación</a:t>
            </a:r>
            <a:endParaRPr b="1" sz="4000">
              <a:solidFill>
                <a:schemeClr val="dk1"/>
              </a:solidFill>
              <a:latin typeface="DM Sans"/>
              <a:ea typeface="DM Sans"/>
              <a:cs typeface="DM Sans"/>
              <a:sym typeface="DM Sans"/>
            </a:endParaRPr>
          </a:p>
        </p:txBody>
      </p:sp>
      <p:sp>
        <p:nvSpPr>
          <p:cNvPr id="334" name="Google Shape;334;p64"/>
          <p:cNvSpPr txBox="1"/>
          <p:nvPr/>
        </p:nvSpPr>
        <p:spPr>
          <a:xfrm>
            <a:off x="457725" y="2313675"/>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Con las pruebas de API que vimos en la clase pasada, pudimos aprender a asegurarnos que funcionen, pero sabiendo que es lo que está del otro lado, podemos asegurarnos de que los datos recibidos sean verídicos y lograr una verificación de los mismos</a:t>
            </a:r>
            <a:endParaRPr sz="1350">
              <a:highlight>
                <a:srgbClr val="EA90FF"/>
              </a:highlight>
              <a:latin typeface="DM Sans"/>
              <a:ea typeface="DM Sans"/>
              <a:cs typeface="DM Sans"/>
              <a:sym typeface="DM Sans"/>
            </a:endParaRPr>
          </a:p>
        </p:txBody>
      </p:sp>
      <p:pic>
        <p:nvPicPr>
          <p:cNvPr id="335" name="Google Shape;335;p64"/>
          <p:cNvPicPr preferRelativeResize="0"/>
          <p:nvPr/>
        </p:nvPicPr>
        <p:blipFill rotWithShape="1">
          <a:blip r:embed="rId3">
            <a:alphaModFix/>
          </a:blip>
          <a:srcRect b="0" l="22587" r="2443" t="0"/>
          <a:stretch/>
        </p:blipFill>
        <p:spPr>
          <a:xfrm>
            <a:off x="5721025" y="1285875"/>
            <a:ext cx="2933125" cy="2571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sp>
        <p:nvSpPr>
          <p:cNvPr id="340" name="Google Shape;340;p6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65"/>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Comparando valores</a:t>
            </a:r>
            <a:endParaRPr b="1" sz="4000">
              <a:solidFill>
                <a:schemeClr val="dk1"/>
              </a:solidFill>
              <a:latin typeface="DM Sans"/>
              <a:ea typeface="DM Sans"/>
              <a:cs typeface="DM Sans"/>
              <a:sym typeface="DM Sans"/>
            </a:endParaRPr>
          </a:p>
        </p:txBody>
      </p:sp>
      <p:sp>
        <p:nvSpPr>
          <p:cNvPr id="342" name="Google Shape;342;p65"/>
          <p:cNvSpPr txBox="1"/>
          <p:nvPr/>
        </p:nvSpPr>
        <p:spPr>
          <a:xfrm>
            <a:off x="3649500" y="2211613"/>
            <a:ext cx="49872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Al momento de querer </a:t>
            </a:r>
            <a:r>
              <a:rPr b="1" lang="es" sz="1350">
                <a:latin typeface="DM Sans"/>
                <a:ea typeface="DM Sans"/>
                <a:cs typeface="DM Sans"/>
                <a:sym typeface="DM Sans"/>
              </a:rPr>
              <a:t>comparar valores</a:t>
            </a:r>
            <a:r>
              <a:rPr lang="es" sz="1350">
                <a:latin typeface="DM Sans"/>
                <a:ea typeface="DM Sans"/>
                <a:cs typeface="DM Sans"/>
                <a:sym typeface="DM Sans"/>
              </a:rPr>
              <a:t>, sin conocer sobre SQL y Base de Datos, </a:t>
            </a:r>
            <a:r>
              <a:rPr b="1" lang="es" sz="1350">
                <a:latin typeface="DM Sans"/>
                <a:ea typeface="DM Sans"/>
                <a:cs typeface="DM Sans"/>
                <a:sym typeface="DM Sans"/>
              </a:rPr>
              <a:t>podemos pedir un extracto de la base para tener de referencia la información que estamos buscando</a:t>
            </a:r>
            <a:r>
              <a:rPr lang="es" sz="1350">
                <a:latin typeface="DM Sans"/>
                <a:ea typeface="DM Sans"/>
                <a:cs typeface="DM Sans"/>
                <a:sym typeface="DM Sans"/>
              </a:rPr>
              <a:t>. De esta forma, al ingresar parámetros en llamados de API, podemos comparar que los resultados obtenidos están bien en correlación con la base.</a:t>
            </a:r>
            <a:endParaRPr sz="1350">
              <a:highlight>
                <a:srgbClr val="EA90FF"/>
              </a:highlight>
              <a:latin typeface="DM Sans"/>
              <a:ea typeface="DM Sans"/>
              <a:cs typeface="DM Sans"/>
              <a:sym typeface="DM Sans"/>
            </a:endParaRPr>
          </a:p>
        </p:txBody>
      </p:sp>
      <p:pic>
        <p:nvPicPr>
          <p:cNvPr id="343" name="Google Shape;343;p65"/>
          <p:cNvPicPr preferRelativeResize="0"/>
          <p:nvPr/>
        </p:nvPicPr>
        <p:blipFill rotWithShape="1">
          <a:blip r:embed="rId3">
            <a:alphaModFix/>
          </a:blip>
          <a:srcRect b="0" l="0" r="0" t="0"/>
          <a:stretch/>
        </p:blipFill>
        <p:spPr>
          <a:xfrm>
            <a:off x="625100" y="1309200"/>
            <a:ext cx="2525100" cy="25251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6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Buscando integridad</a:t>
            </a:r>
            <a:endParaRPr b="1" sz="4000">
              <a:solidFill>
                <a:schemeClr val="dk1"/>
              </a:solidFill>
              <a:latin typeface="DM Sans"/>
              <a:ea typeface="DM Sans"/>
              <a:cs typeface="DM Sans"/>
              <a:sym typeface="DM Sans"/>
            </a:endParaRPr>
          </a:p>
        </p:txBody>
      </p:sp>
      <p:sp>
        <p:nvSpPr>
          <p:cNvPr id="349" name="Google Shape;349;p66"/>
          <p:cNvSpPr txBox="1"/>
          <p:nvPr/>
        </p:nvSpPr>
        <p:spPr>
          <a:xfrm>
            <a:off x="473350" y="1908175"/>
            <a:ext cx="6578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Nuestra responsabilidad como testers contra las bases de datos, es poder asegurar la integridad de las mismas, para que todas las consultas y llamadas sean como tienen que ser.</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Una base de datos sin integridad, no puede cumplir su función.</a:t>
            </a:r>
            <a:endParaRPr sz="1350">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6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Video ejemplo</a:t>
            </a:r>
            <a:endParaRPr b="1" sz="3500">
              <a:solidFill>
                <a:schemeClr val="lt1"/>
              </a:solidFill>
              <a:latin typeface="DM Sans"/>
              <a:ea typeface="DM Sans"/>
              <a:cs typeface="DM Sans"/>
              <a:sym typeface="DM Sans"/>
            </a:endParaRPr>
          </a:p>
        </p:txBody>
      </p:sp>
      <p:sp>
        <p:nvSpPr>
          <p:cNvPr id="355" name="Google Shape;355;p67"/>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Fuente:</a:t>
            </a:r>
            <a:r>
              <a:rPr lang="es" sz="1100" u="sng">
                <a:solidFill>
                  <a:schemeClr val="hlink"/>
                </a:solidFill>
                <a:latin typeface="DM Sans"/>
                <a:ea typeface="DM Sans"/>
                <a:cs typeface="DM Sans"/>
                <a:sym typeface="DM Sans"/>
                <a:hlinkClick r:id="rId3"/>
              </a:rPr>
              <a:t>enlace</a:t>
            </a:r>
            <a:endParaRPr i="1" sz="1100" u="sng">
              <a:solidFill>
                <a:srgbClr val="83AEFB"/>
              </a:solidFill>
              <a:latin typeface="DM Sans"/>
              <a:ea typeface="DM Sans"/>
              <a:cs typeface="DM Sans"/>
              <a:sym typeface="DM Sans"/>
            </a:endParaRPr>
          </a:p>
        </p:txBody>
      </p:sp>
      <p:pic>
        <p:nvPicPr>
          <p:cNvPr descr="En este video vamos a utlizar Postman para probar un ejemplo de API REST con MongoDB." id="356" name="Google Shape;356;p67" title="Probando API RESTful MongoDB con Postman">
            <a:hlinkClick r:id="rId4"/>
          </p:cNvPr>
          <p:cNvPicPr preferRelativeResize="0"/>
          <p:nvPr/>
        </p:nvPicPr>
        <p:blipFill>
          <a:blip r:embed="rId5">
            <a:alphaModFix/>
          </a:blip>
          <a:stretch>
            <a:fillRect/>
          </a:stretch>
        </p:blipFill>
        <p:spPr>
          <a:xfrm>
            <a:off x="2360350" y="1167975"/>
            <a:ext cx="4423300" cy="3317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gtEl>
                                        <p:attrNameLst>
                                          <p:attrName>style.visibility</p:attrName>
                                        </p:attrNameLst>
                                      </p:cBhvr>
                                      <p:to>
                                        <p:strVal val="visible"/>
                                      </p:to>
                                    </p:set>
                                    <p:animEffect filter="fade" transition="in">
                                      <p:cBhvr>
                                        <p:cTn dur="1000"/>
                                        <p:tgtEl>
                                          <p:spTgt spid="3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8"/>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Pruebas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90FF"/>
                </a:solidFill>
                <a:latin typeface="DM Sans"/>
                <a:ea typeface="DM Sans"/>
                <a:cs typeface="DM Sans"/>
                <a:sym typeface="DM Sans"/>
              </a:rPr>
              <a:t>estrés </a:t>
            </a:r>
            <a:endParaRPr b="1" sz="4000">
              <a:solidFill>
                <a:srgbClr val="EA90FF"/>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42"/>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23" name="Google Shape;123;p42"/>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24" name="Google Shape;124;p42"/>
          <p:cNvSpPr txBox="1"/>
          <p:nvPr/>
        </p:nvSpPr>
        <p:spPr>
          <a:xfrm>
            <a:off x="2690561" y="2054738"/>
            <a:ext cx="42813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chemeClr val="lt1"/>
                </a:solidFill>
                <a:latin typeface="DM Sans"/>
                <a:ea typeface="DM Sans"/>
                <a:cs typeface="DM Sans"/>
                <a:sym typeface="DM Sans"/>
              </a:rPr>
              <a:t>Aprender sobre bases de datos para la verificaciones de resultados.</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pic>
        <p:nvPicPr>
          <p:cNvPr id="125" name="Google Shape;125;p42"/>
          <p:cNvPicPr preferRelativeResize="0"/>
          <p:nvPr/>
        </p:nvPicPr>
        <p:blipFill>
          <a:blip r:embed="rId4">
            <a:alphaModFix/>
          </a:blip>
          <a:stretch>
            <a:fillRect/>
          </a:stretch>
        </p:blipFill>
        <p:spPr>
          <a:xfrm>
            <a:off x="2172138" y="2812163"/>
            <a:ext cx="196975" cy="196975"/>
          </a:xfrm>
          <a:prstGeom prst="rect">
            <a:avLst/>
          </a:prstGeom>
          <a:noFill/>
          <a:ln>
            <a:noFill/>
          </a:ln>
        </p:spPr>
      </p:pic>
      <p:sp>
        <p:nvSpPr>
          <p:cNvPr id="126" name="Google Shape;126;p42"/>
          <p:cNvSpPr txBox="1"/>
          <p:nvPr/>
        </p:nvSpPr>
        <p:spPr>
          <a:xfrm>
            <a:off x="2690561" y="2688188"/>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solidFill>
                  <a:srgbClr val="FFFFFF"/>
                </a:solidFill>
                <a:latin typeface="DM Sans"/>
                <a:ea typeface="DM Sans"/>
                <a:cs typeface="DM Sans"/>
                <a:sym typeface="DM Sans"/>
              </a:rPr>
              <a:t>Conocer distintos tipos de pruebas no-funcionales</a:t>
            </a:r>
            <a:endParaRPr sz="1350">
              <a:solidFill>
                <a:srgbClr val="FFFFFF"/>
              </a:solidFill>
              <a:latin typeface="DM Sans"/>
              <a:ea typeface="DM Sans"/>
              <a:cs typeface="DM Sans"/>
              <a:sym typeface="DM Sans"/>
            </a:endParaRPr>
          </a:p>
        </p:txBody>
      </p:sp>
      <p:cxnSp>
        <p:nvCxnSpPr>
          <p:cNvPr id="127" name="Google Shape;127;p42"/>
          <p:cNvCxnSpPr>
            <a:endCxn id="125" idx="0"/>
          </p:cNvCxnSpPr>
          <p:nvPr/>
        </p:nvCxnSpPr>
        <p:spPr>
          <a:xfrm flipH="1" rot="-5400000">
            <a:off x="2052075" y="2593613"/>
            <a:ext cx="436500" cy="600"/>
          </a:xfrm>
          <a:prstGeom prst="bentConnector3">
            <a:avLst>
              <a:gd fmla="val 50000"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6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¿Qué buscamos?</a:t>
            </a:r>
            <a:endParaRPr b="1" sz="4000">
              <a:solidFill>
                <a:schemeClr val="dk1"/>
              </a:solidFill>
              <a:latin typeface="DM Sans"/>
              <a:ea typeface="DM Sans"/>
              <a:cs typeface="DM Sans"/>
              <a:sym typeface="DM Sans"/>
            </a:endParaRPr>
          </a:p>
        </p:txBody>
      </p:sp>
      <p:sp>
        <p:nvSpPr>
          <p:cNvPr id="367" name="Google Shape;367;p69"/>
          <p:cNvSpPr txBox="1"/>
          <p:nvPr/>
        </p:nvSpPr>
        <p:spPr>
          <a:xfrm>
            <a:off x="457725" y="231367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Una de las patas de la calidad, es </a:t>
            </a:r>
            <a:r>
              <a:rPr b="1" lang="es" sz="1350">
                <a:solidFill>
                  <a:schemeClr val="dk1"/>
                </a:solidFill>
                <a:latin typeface="DM Sans"/>
                <a:ea typeface="DM Sans"/>
                <a:cs typeface="DM Sans"/>
                <a:sym typeface="DM Sans"/>
              </a:rPr>
              <a:t>poder asegurar la estabilidad y salud de un ambiente productivo del sistema.</a:t>
            </a:r>
            <a:r>
              <a:rPr lang="es" sz="1350">
                <a:solidFill>
                  <a:schemeClr val="dk1"/>
                </a:solidFill>
                <a:latin typeface="DM Sans"/>
                <a:ea typeface="DM Sans"/>
                <a:cs typeface="DM Sans"/>
                <a:sym typeface="DM Sans"/>
              </a:rPr>
              <a:t> Las pruebas de estrés buscan saber hasta cuantas conexiones en simultáneo, por ejemplo, puede soportar un sistema sin romperse y explotar por los aires, imaginariamente hablando</a:t>
            </a:r>
            <a:endParaRPr sz="1350">
              <a:highlight>
                <a:srgbClr val="EA90FF"/>
              </a:highlight>
              <a:latin typeface="DM Sans"/>
              <a:ea typeface="DM Sans"/>
              <a:cs typeface="DM Sans"/>
              <a:sym typeface="DM Sans"/>
            </a:endParaRPr>
          </a:p>
        </p:txBody>
      </p:sp>
      <p:pic>
        <p:nvPicPr>
          <p:cNvPr id="368" name="Google Shape;368;p69"/>
          <p:cNvPicPr preferRelativeResize="0"/>
          <p:nvPr/>
        </p:nvPicPr>
        <p:blipFill rotWithShape="1">
          <a:blip r:embed="rId3">
            <a:alphaModFix/>
          </a:blip>
          <a:srcRect b="0" l="0" r="0" t="0"/>
          <a:stretch/>
        </p:blipFill>
        <p:spPr>
          <a:xfrm>
            <a:off x="5808000" y="1619688"/>
            <a:ext cx="2573141" cy="1904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70"/>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70"/>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Picos de conectividad</a:t>
            </a:r>
            <a:endParaRPr b="1" sz="4000">
              <a:solidFill>
                <a:schemeClr val="dk1"/>
              </a:solidFill>
              <a:latin typeface="DM Sans"/>
              <a:ea typeface="DM Sans"/>
              <a:cs typeface="DM Sans"/>
              <a:sym typeface="DM Sans"/>
            </a:endParaRPr>
          </a:p>
        </p:txBody>
      </p:sp>
      <p:sp>
        <p:nvSpPr>
          <p:cNvPr id="375" name="Google Shape;375;p70"/>
          <p:cNvSpPr txBox="1"/>
          <p:nvPr/>
        </p:nvSpPr>
        <p:spPr>
          <a:xfrm>
            <a:off x="3649500" y="2211613"/>
            <a:ext cx="4987200" cy="206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Para entender un poco más en profundidad esto, debemos saber que los equipos físicos de los sistemas, tienen límites en todos sentidos, ya sea servidores, bases de datos, computadoras virtuales, etc.</a:t>
            </a:r>
            <a:endParaRPr sz="1350">
              <a:latin typeface="DM Sans"/>
              <a:ea typeface="DM Sans"/>
              <a:cs typeface="DM Sans"/>
              <a:sym typeface="DM Sans"/>
            </a:endParaRPr>
          </a:p>
          <a:p>
            <a:pPr indent="0" lvl="0" marL="0" rtl="0" algn="l">
              <a:lnSpc>
                <a:spcPct val="115000"/>
              </a:lnSpc>
              <a:spcBef>
                <a:spcPts val="0"/>
              </a:spcBef>
              <a:spcAft>
                <a:spcPts val="0"/>
              </a:spcAft>
              <a:buNone/>
            </a:pPr>
            <a:r>
              <a:rPr lang="es" sz="1350">
                <a:latin typeface="DM Sans"/>
                <a:ea typeface="DM Sans"/>
                <a:cs typeface="DM Sans"/>
                <a:sym typeface="DM Sans"/>
              </a:rPr>
              <a:t>Las empresas suelen conocer la cantidad media de conexiones al sitio, pero existen circunstancias o momentos donde los mismos sufren picos, y tenemos que asegurarnos que el sistema siga funcionando, incluso en esos momentos.</a:t>
            </a:r>
            <a:endParaRPr sz="1350">
              <a:latin typeface="DM Sans"/>
              <a:ea typeface="DM Sans"/>
              <a:cs typeface="DM Sans"/>
              <a:sym typeface="DM Sans"/>
            </a:endParaRPr>
          </a:p>
        </p:txBody>
      </p:sp>
      <p:pic>
        <p:nvPicPr>
          <p:cNvPr id="376" name="Google Shape;376;p70"/>
          <p:cNvPicPr preferRelativeResize="0"/>
          <p:nvPr/>
        </p:nvPicPr>
        <p:blipFill rotWithShape="1">
          <a:blip r:embed="rId3">
            <a:alphaModFix/>
          </a:blip>
          <a:srcRect b="0" l="0" r="0" t="0"/>
          <a:stretch/>
        </p:blipFill>
        <p:spPr>
          <a:xfrm>
            <a:off x="529325" y="1392350"/>
            <a:ext cx="2358801" cy="23588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71"/>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71"/>
          <p:cNvSpPr txBox="1"/>
          <p:nvPr/>
        </p:nvSpPr>
        <p:spPr>
          <a:xfrm>
            <a:off x="869200" y="325575"/>
            <a:ext cx="72540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Ejemplos picos de conectividad</a:t>
            </a:r>
            <a:endParaRPr b="1" sz="3500">
              <a:solidFill>
                <a:schemeClr val="lt1"/>
              </a:solidFill>
              <a:latin typeface="DM Sans"/>
              <a:ea typeface="DM Sans"/>
              <a:cs typeface="DM Sans"/>
              <a:sym typeface="DM Sans"/>
            </a:endParaRPr>
          </a:p>
        </p:txBody>
      </p:sp>
      <p:pic>
        <p:nvPicPr>
          <p:cNvPr id="383" name="Google Shape;383;p71"/>
          <p:cNvPicPr preferRelativeResize="0"/>
          <p:nvPr/>
        </p:nvPicPr>
        <p:blipFill rotWithShape="1">
          <a:blip r:embed="rId3">
            <a:alphaModFix/>
          </a:blip>
          <a:srcRect b="0" l="0" r="0" t="0"/>
          <a:stretch/>
        </p:blipFill>
        <p:spPr>
          <a:xfrm>
            <a:off x="5525488" y="1646059"/>
            <a:ext cx="2606675" cy="1355393"/>
          </a:xfrm>
          <a:prstGeom prst="rect">
            <a:avLst/>
          </a:prstGeom>
          <a:noFill/>
          <a:ln>
            <a:noFill/>
          </a:ln>
        </p:spPr>
      </p:pic>
      <p:pic>
        <p:nvPicPr>
          <p:cNvPr id="384" name="Google Shape;384;p71"/>
          <p:cNvPicPr preferRelativeResize="0"/>
          <p:nvPr/>
        </p:nvPicPr>
        <p:blipFill rotWithShape="1">
          <a:blip r:embed="rId4">
            <a:alphaModFix/>
          </a:blip>
          <a:srcRect b="0" l="0" r="0" t="0"/>
          <a:stretch/>
        </p:blipFill>
        <p:spPr>
          <a:xfrm>
            <a:off x="1008488" y="1368150"/>
            <a:ext cx="1803648" cy="2478260"/>
          </a:xfrm>
          <a:prstGeom prst="rect">
            <a:avLst/>
          </a:prstGeom>
          <a:noFill/>
          <a:ln>
            <a:noFill/>
          </a:ln>
        </p:spPr>
      </p:pic>
      <p:sp>
        <p:nvSpPr>
          <p:cNvPr id="385" name="Google Shape;385;p71"/>
          <p:cNvSpPr txBox="1"/>
          <p:nvPr/>
        </p:nvSpPr>
        <p:spPr>
          <a:xfrm>
            <a:off x="1089127" y="3588638"/>
            <a:ext cx="1498500" cy="738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i="0" lang="es" sz="1800" u="none" cap="none" strike="noStrike">
                <a:solidFill>
                  <a:srgbClr val="000000"/>
                </a:solidFill>
                <a:highlight>
                  <a:srgbClr val="83AEFB"/>
                </a:highlight>
                <a:latin typeface="DM Sans"/>
                <a:ea typeface="DM Sans"/>
                <a:cs typeface="DM Sans"/>
                <a:sym typeface="DM Sans"/>
              </a:rPr>
              <a:t>BLACK FRIDAY</a:t>
            </a:r>
            <a:endParaRPr i="0" sz="1800" u="none" cap="none" strike="noStrike">
              <a:solidFill>
                <a:srgbClr val="000000"/>
              </a:solidFill>
              <a:highlight>
                <a:srgbClr val="83AEFB"/>
              </a:highlight>
              <a:latin typeface="DM Sans"/>
              <a:ea typeface="DM Sans"/>
              <a:cs typeface="DM Sans"/>
              <a:sym typeface="DM Sans"/>
            </a:endParaRPr>
          </a:p>
        </p:txBody>
      </p:sp>
      <p:pic>
        <p:nvPicPr>
          <p:cNvPr id="386" name="Google Shape;386;p71"/>
          <p:cNvPicPr preferRelativeResize="0"/>
          <p:nvPr/>
        </p:nvPicPr>
        <p:blipFill rotWithShape="1">
          <a:blip r:embed="rId5">
            <a:alphaModFix/>
          </a:blip>
          <a:srcRect b="0" l="23952" r="-7091" t="0"/>
          <a:stretch/>
        </p:blipFill>
        <p:spPr>
          <a:xfrm>
            <a:off x="3442030" y="1722356"/>
            <a:ext cx="1986592" cy="1320802"/>
          </a:xfrm>
          <a:prstGeom prst="rect">
            <a:avLst/>
          </a:prstGeom>
          <a:noFill/>
          <a:ln>
            <a:noFill/>
          </a:ln>
        </p:spPr>
      </p:pic>
      <p:sp>
        <p:nvSpPr>
          <p:cNvPr id="387" name="Google Shape;387;p71"/>
          <p:cNvSpPr txBox="1"/>
          <p:nvPr/>
        </p:nvSpPr>
        <p:spPr>
          <a:xfrm>
            <a:off x="3442022" y="3001463"/>
            <a:ext cx="16863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i="0" lang="es" sz="1800" u="none" cap="none" strike="noStrike">
                <a:solidFill>
                  <a:srgbClr val="000000"/>
                </a:solidFill>
                <a:highlight>
                  <a:srgbClr val="83AEFB"/>
                </a:highlight>
                <a:latin typeface="DM Sans"/>
                <a:ea typeface="DM Sans"/>
                <a:cs typeface="DM Sans"/>
                <a:sym typeface="DM Sans"/>
              </a:rPr>
              <a:t>STREAMING</a:t>
            </a:r>
            <a:endParaRPr i="0" sz="1800" u="none" cap="none" strike="noStrike">
              <a:solidFill>
                <a:srgbClr val="000000"/>
              </a:solidFill>
              <a:highlight>
                <a:srgbClr val="83AEFB"/>
              </a:highlight>
              <a:latin typeface="DM Sans"/>
              <a:ea typeface="DM Sans"/>
              <a:cs typeface="DM Sans"/>
              <a:sym typeface="DM Sans"/>
            </a:endParaRPr>
          </a:p>
        </p:txBody>
      </p:sp>
      <p:sp>
        <p:nvSpPr>
          <p:cNvPr id="388" name="Google Shape;388;p71"/>
          <p:cNvSpPr txBox="1"/>
          <p:nvPr/>
        </p:nvSpPr>
        <p:spPr>
          <a:xfrm>
            <a:off x="5522188" y="2746274"/>
            <a:ext cx="2613300" cy="4617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800"/>
              <a:buFont typeface="Arial"/>
              <a:buNone/>
            </a:pPr>
            <a:r>
              <a:rPr i="0" lang="es" sz="1800" u="none" cap="none" strike="noStrike">
                <a:solidFill>
                  <a:srgbClr val="000000"/>
                </a:solidFill>
                <a:highlight>
                  <a:srgbClr val="83AEFB"/>
                </a:highlight>
                <a:latin typeface="DM Sans"/>
                <a:ea typeface="DM Sans"/>
                <a:cs typeface="DM Sans"/>
                <a:sym typeface="DM Sans"/>
              </a:rPr>
              <a:t>PARTIDOS</a:t>
            </a:r>
            <a:endParaRPr i="0" sz="1800" u="none" cap="none" strike="noStrike">
              <a:solidFill>
                <a:srgbClr val="000000"/>
              </a:solidFill>
              <a:highlight>
                <a:srgbClr val="83AEFB"/>
              </a:highlight>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grpSp>
        <p:nvGrpSpPr>
          <p:cNvPr id="393" name="Google Shape;393;p72"/>
          <p:cNvGrpSpPr/>
          <p:nvPr/>
        </p:nvGrpSpPr>
        <p:grpSpPr>
          <a:xfrm>
            <a:off x="473370" y="619431"/>
            <a:ext cx="738905" cy="738905"/>
            <a:chOff x="575612" y="1950748"/>
            <a:chExt cx="431100" cy="431100"/>
          </a:xfrm>
        </p:grpSpPr>
        <p:sp>
          <p:nvSpPr>
            <p:cNvPr id="394" name="Google Shape;394;p72"/>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5" name="Google Shape;395;p72"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396" name="Google Shape;396;p72"/>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397" name="Google Shape;397;p72"/>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¿Se te ocurre algún otro ejemplo de pico de conectividad?</a:t>
            </a:r>
            <a:endParaRPr b="1" sz="2500">
              <a:solidFill>
                <a:srgbClr val="B7B7B7"/>
              </a:solidFill>
              <a:latin typeface="Helvetica Neue"/>
              <a:ea typeface="Helvetica Neue"/>
              <a:cs typeface="Helvetica Neue"/>
              <a:sym typeface="Helvetica Neue"/>
            </a:endParaRPr>
          </a:p>
        </p:txBody>
      </p:sp>
      <p:sp>
        <p:nvSpPr>
          <p:cNvPr id="398" name="Google Shape;398;p72"/>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Contesta en el chat de Zoom </a:t>
            </a:r>
            <a:endParaRPr sz="2000">
              <a:solidFill>
                <a:srgbClr val="83AEFB"/>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7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Mediciones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04" name="Google Shape;404;p73"/>
          <p:cNvSpPr txBox="1"/>
          <p:nvPr/>
        </p:nvSpPr>
        <p:spPr>
          <a:xfrm>
            <a:off x="473350" y="1908175"/>
            <a:ext cx="72420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Las pruebas de estrés miden la capacidad de la infraestructura</a:t>
            </a:r>
            <a:r>
              <a:rPr lang="es" sz="1350">
                <a:latin typeface="DM Sans"/>
                <a:ea typeface="DM Sans"/>
                <a:cs typeface="DM Sans"/>
                <a:sym typeface="DM Sans"/>
              </a:rPr>
              <a:t>, los tiempos de respuesta de la plataforma en base a la cantidad de usuarios que están interactuando con el sistema y, con estas mediciones, se conocerá cual es el pico de interacciones que soporta el sistema antes de que se genere una negación de servicio.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7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Estresando un sistema</a:t>
            </a:r>
            <a:endParaRPr b="1" sz="400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7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Estresando un sistema</a:t>
            </a:r>
            <a:endParaRPr b="1" sz="4000">
              <a:solidFill>
                <a:schemeClr val="dk1"/>
              </a:solidFill>
              <a:latin typeface="DM Sans"/>
              <a:ea typeface="DM Sans"/>
              <a:cs typeface="DM Sans"/>
              <a:sym typeface="DM Sans"/>
            </a:endParaRPr>
          </a:p>
        </p:txBody>
      </p:sp>
      <p:sp>
        <p:nvSpPr>
          <p:cNvPr id="415" name="Google Shape;415;p75"/>
          <p:cNvSpPr txBox="1"/>
          <p:nvPr/>
        </p:nvSpPr>
        <p:spPr>
          <a:xfrm>
            <a:off x="457725" y="231367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Una prueba de estrés tiene como función medir cuanto un sistema puede soportar antes de que se sature o empiece a fallar.</a:t>
            </a:r>
            <a:endParaRPr sz="1350">
              <a:highlight>
                <a:srgbClr val="EA90FF"/>
              </a:highlight>
              <a:latin typeface="DM Sans"/>
              <a:ea typeface="DM Sans"/>
              <a:cs typeface="DM Sans"/>
              <a:sym typeface="DM Sans"/>
            </a:endParaRPr>
          </a:p>
        </p:txBody>
      </p:sp>
      <p:pic>
        <p:nvPicPr>
          <p:cNvPr id="416" name="Google Shape;416;p75"/>
          <p:cNvPicPr preferRelativeResize="0"/>
          <p:nvPr/>
        </p:nvPicPr>
        <p:blipFill rotWithShape="1">
          <a:blip r:embed="rId3">
            <a:alphaModFix/>
          </a:blip>
          <a:srcRect b="0" l="0" r="0" t="0"/>
          <a:stretch/>
        </p:blipFill>
        <p:spPr>
          <a:xfrm>
            <a:off x="5944008" y="1334037"/>
            <a:ext cx="2475425" cy="24754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6"/>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Pruebas esenciales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22" name="Google Shape;422;p76"/>
          <p:cNvSpPr txBox="1"/>
          <p:nvPr/>
        </p:nvSpPr>
        <p:spPr>
          <a:xfrm>
            <a:off x="473350" y="1908175"/>
            <a:ext cx="73338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Existen muchos tipos de pruebas de estrés, como dijimos varias veces, tantas como te imagines. Es por eso, que aquí hablaremos de las 4 más importantes: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LOAD TESTING</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STRESS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ENDURANCE</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 sz="1350">
                <a:latin typeface="DM Sans"/>
                <a:ea typeface="DM Sans"/>
                <a:cs typeface="DM Sans"/>
                <a:sym typeface="DM Sans"/>
              </a:rPr>
              <a:t>SCALABILITY</a:t>
            </a:r>
            <a:endParaRPr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7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Load Testing</a:t>
            </a:r>
            <a:endParaRPr b="1" sz="4000">
              <a:solidFill>
                <a:schemeClr val="dk1"/>
              </a:solidFill>
              <a:latin typeface="DM Sans"/>
              <a:ea typeface="DM Sans"/>
              <a:cs typeface="DM Sans"/>
              <a:sym typeface="DM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78"/>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78"/>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Pruebas de carga</a:t>
            </a:r>
            <a:endParaRPr b="1" sz="4000">
              <a:solidFill>
                <a:schemeClr val="dk1"/>
              </a:solidFill>
              <a:latin typeface="DM Sans"/>
              <a:ea typeface="DM Sans"/>
              <a:cs typeface="DM Sans"/>
              <a:sym typeface="DM Sans"/>
            </a:endParaRPr>
          </a:p>
        </p:txBody>
      </p:sp>
      <p:sp>
        <p:nvSpPr>
          <p:cNvPr id="434" name="Google Shape;434;p78"/>
          <p:cNvSpPr txBox="1"/>
          <p:nvPr/>
        </p:nvSpPr>
        <p:spPr>
          <a:xfrm>
            <a:off x="3649500" y="2211613"/>
            <a:ext cx="49872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La prueba de carga nos permite saber la cantidad de peticiones que un sistema puede soportar antes de deshabilitarse.</a:t>
            </a:r>
            <a:endParaRPr sz="1350">
              <a:latin typeface="DM Sans"/>
              <a:ea typeface="DM Sans"/>
              <a:cs typeface="DM Sans"/>
              <a:sym typeface="DM Sans"/>
            </a:endParaRPr>
          </a:p>
        </p:txBody>
      </p:sp>
      <p:pic>
        <p:nvPicPr>
          <p:cNvPr id="435" name="Google Shape;435;p78"/>
          <p:cNvPicPr preferRelativeResize="0"/>
          <p:nvPr/>
        </p:nvPicPr>
        <p:blipFill rotWithShape="1">
          <a:blip r:embed="rId3">
            <a:alphaModFix/>
          </a:blip>
          <a:srcRect b="0" l="0" r="0" t="0"/>
          <a:stretch/>
        </p:blipFill>
        <p:spPr>
          <a:xfrm>
            <a:off x="594300" y="1519065"/>
            <a:ext cx="2631700" cy="21053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31" name="Shape 131"/>
        <p:cNvGrpSpPr/>
        <p:nvPr/>
      </p:nvGrpSpPr>
      <p:grpSpPr>
        <a:xfrm>
          <a:off x="0" y="0"/>
          <a:ext cx="0" cy="0"/>
          <a:chOff x="0" y="0"/>
          <a:chExt cx="0" cy="0"/>
        </a:xfrm>
      </p:grpSpPr>
      <p:sp>
        <p:nvSpPr>
          <p:cNvPr id="132" name="Google Shape;132;p43"/>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MAPA DE </a:t>
            </a:r>
            <a:r>
              <a:rPr lang="es"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33" name="Google Shape;133;p43"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pic>
        <p:nvPicPr>
          <p:cNvPr id="134" name="Google Shape;134;p43"/>
          <p:cNvPicPr preferRelativeResize="0"/>
          <p:nvPr/>
        </p:nvPicPr>
        <p:blipFill>
          <a:blip r:embed="rId4">
            <a:alphaModFix/>
          </a:blip>
          <a:stretch>
            <a:fillRect/>
          </a:stretch>
        </p:blipFill>
        <p:spPr>
          <a:xfrm>
            <a:off x="7436988" y="4566475"/>
            <a:ext cx="1514475" cy="476250"/>
          </a:xfrm>
          <a:prstGeom prst="rect">
            <a:avLst/>
          </a:prstGeom>
          <a:noFill/>
          <a:ln>
            <a:noFill/>
          </a:ln>
        </p:spPr>
      </p:pic>
      <p:sp>
        <p:nvSpPr>
          <p:cNvPr id="135" name="Google Shape;135;p43"/>
          <p:cNvSpPr/>
          <p:nvPr/>
        </p:nvSpPr>
        <p:spPr>
          <a:xfrm>
            <a:off x="618500" y="1076778"/>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Bases de Datos &amp; Verificación de Resultados</a:t>
            </a:r>
            <a:endParaRPr i="0" sz="1200" u="none" cap="none" strike="noStrike">
              <a:solidFill>
                <a:srgbClr val="FFFFFF"/>
              </a:solidFill>
              <a:latin typeface="DM Sans"/>
              <a:ea typeface="DM Sans"/>
              <a:cs typeface="DM Sans"/>
              <a:sym typeface="DM Sans"/>
            </a:endParaRPr>
          </a:p>
        </p:txBody>
      </p:sp>
      <p:sp>
        <p:nvSpPr>
          <p:cNvPr id="136" name="Google Shape;136;p43"/>
          <p:cNvSpPr/>
          <p:nvPr/>
        </p:nvSpPr>
        <p:spPr>
          <a:xfrm>
            <a:off x="4482904" y="190650"/>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Componente de una base de datos</a:t>
            </a:r>
            <a:endParaRPr i="0" sz="1200" u="none" cap="none" strike="noStrike">
              <a:solidFill>
                <a:srgbClr val="222222"/>
              </a:solidFill>
              <a:latin typeface="DM Sans"/>
              <a:ea typeface="DM Sans"/>
              <a:cs typeface="DM Sans"/>
              <a:sym typeface="DM Sans"/>
            </a:endParaRPr>
          </a:p>
        </p:txBody>
      </p:sp>
      <p:cxnSp>
        <p:nvCxnSpPr>
          <p:cNvPr id="137" name="Google Shape;137;p43"/>
          <p:cNvCxnSpPr>
            <a:stCxn id="135" idx="3"/>
            <a:endCxn id="136" idx="1"/>
          </p:cNvCxnSpPr>
          <p:nvPr/>
        </p:nvCxnSpPr>
        <p:spPr>
          <a:xfrm flipH="1" rot="10800000">
            <a:off x="2071400" y="491778"/>
            <a:ext cx="2411400" cy="886200"/>
          </a:xfrm>
          <a:prstGeom prst="bentConnector3">
            <a:avLst>
              <a:gd fmla="val 50002" name="adj1"/>
            </a:avLst>
          </a:prstGeom>
          <a:noFill/>
          <a:ln cap="flat" cmpd="sng" w="9525">
            <a:solidFill>
              <a:srgbClr val="CCCCCC"/>
            </a:solidFill>
            <a:prstDash val="solid"/>
            <a:round/>
            <a:headEnd len="sm" w="sm" type="none"/>
            <a:tailEnd len="med" w="med" type="oval"/>
          </a:ln>
        </p:spPr>
      </p:cxnSp>
      <p:sp>
        <p:nvSpPr>
          <p:cNvPr id="138" name="Google Shape;138;p43"/>
          <p:cNvSpPr/>
          <p:nvPr/>
        </p:nvSpPr>
        <p:spPr>
          <a:xfrm>
            <a:off x="4482900" y="952650"/>
            <a:ext cx="1657800" cy="3306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Tipo de base de datos</a:t>
            </a:r>
            <a:endParaRPr i="0" sz="1200" u="none" cap="none" strike="noStrike">
              <a:solidFill>
                <a:srgbClr val="222222"/>
              </a:solidFill>
              <a:latin typeface="DM Sans"/>
              <a:ea typeface="DM Sans"/>
              <a:cs typeface="DM Sans"/>
              <a:sym typeface="DM Sans"/>
            </a:endParaRPr>
          </a:p>
        </p:txBody>
      </p:sp>
      <p:sp>
        <p:nvSpPr>
          <p:cNvPr id="139" name="Google Shape;139;p43"/>
          <p:cNvSpPr/>
          <p:nvPr/>
        </p:nvSpPr>
        <p:spPr>
          <a:xfrm>
            <a:off x="4482900" y="1444313"/>
            <a:ext cx="1657800" cy="3306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SQL</a:t>
            </a:r>
            <a:endParaRPr i="0" sz="1200" u="none" cap="none" strike="noStrike">
              <a:solidFill>
                <a:srgbClr val="222222"/>
              </a:solidFill>
              <a:latin typeface="DM Sans"/>
              <a:ea typeface="DM Sans"/>
              <a:cs typeface="DM Sans"/>
              <a:sym typeface="DM Sans"/>
            </a:endParaRPr>
          </a:p>
        </p:txBody>
      </p:sp>
      <p:sp>
        <p:nvSpPr>
          <p:cNvPr id="140" name="Google Shape;140;p43"/>
          <p:cNvSpPr/>
          <p:nvPr/>
        </p:nvSpPr>
        <p:spPr>
          <a:xfrm>
            <a:off x="6672525" y="1444313"/>
            <a:ext cx="1657800" cy="3306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Verificación de Datos</a:t>
            </a:r>
            <a:endParaRPr i="0" sz="1200" u="none" cap="none" strike="noStrike">
              <a:solidFill>
                <a:srgbClr val="222222"/>
              </a:solidFill>
              <a:latin typeface="DM Sans"/>
              <a:ea typeface="DM Sans"/>
              <a:cs typeface="DM Sans"/>
              <a:sym typeface="DM Sans"/>
            </a:endParaRPr>
          </a:p>
        </p:txBody>
      </p:sp>
      <p:sp>
        <p:nvSpPr>
          <p:cNvPr id="141" name="Google Shape;141;p43"/>
          <p:cNvSpPr/>
          <p:nvPr/>
        </p:nvSpPr>
        <p:spPr>
          <a:xfrm>
            <a:off x="618500" y="2134253"/>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Pruebas de Estrés</a:t>
            </a:r>
            <a:endParaRPr i="0" sz="1200" u="none" cap="none" strike="noStrike">
              <a:solidFill>
                <a:srgbClr val="FFFFFF"/>
              </a:solidFill>
              <a:latin typeface="DM Sans"/>
              <a:ea typeface="DM Sans"/>
              <a:cs typeface="DM Sans"/>
              <a:sym typeface="DM Sans"/>
            </a:endParaRPr>
          </a:p>
        </p:txBody>
      </p:sp>
      <p:sp>
        <p:nvSpPr>
          <p:cNvPr id="142" name="Google Shape;142;p43"/>
          <p:cNvSpPr/>
          <p:nvPr/>
        </p:nvSpPr>
        <p:spPr>
          <a:xfrm>
            <a:off x="2647750" y="2140325"/>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Tipos de Pruebas de Estrés</a:t>
            </a:r>
            <a:endParaRPr i="0" sz="1200" u="none" cap="none" strike="noStrike">
              <a:solidFill>
                <a:srgbClr val="222222"/>
              </a:solidFill>
              <a:latin typeface="DM Sans"/>
              <a:ea typeface="DM Sans"/>
              <a:cs typeface="DM Sans"/>
              <a:sym typeface="DM Sans"/>
            </a:endParaRPr>
          </a:p>
        </p:txBody>
      </p:sp>
      <p:sp>
        <p:nvSpPr>
          <p:cNvPr id="143" name="Google Shape;143;p43"/>
          <p:cNvSpPr/>
          <p:nvPr/>
        </p:nvSpPr>
        <p:spPr>
          <a:xfrm>
            <a:off x="4787704" y="2140325"/>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Herramientas de Estrés</a:t>
            </a:r>
            <a:endParaRPr i="0" sz="1200" u="none" cap="none" strike="noStrike">
              <a:solidFill>
                <a:srgbClr val="222222"/>
              </a:solidFill>
              <a:latin typeface="DM Sans"/>
              <a:ea typeface="DM Sans"/>
              <a:cs typeface="DM Sans"/>
              <a:sym typeface="DM Sans"/>
            </a:endParaRPr>
          </a:p>
        </p:txBody>
      </p:sp>
      <p:sp>
        <p:nvSpPr>
          <p:cNvPr id="144" name="Google Shape;144;p43"/>
          <p:cNvSpPr/>
          <p:nvPr/>
        </p:nvSpPr>
        <p:spPr>
          <a:xfrm>
            <a:off x="7012929" y="2140325"/>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Presentando Resultados</a:t>
            </a:r>
            <a:endParaRPr i="0" sz="1200" u="none" cap="none" strike="noStrike">
              <a:solidFill>
                <a:srgbClr val="222222"/>
              </a:solidFill>
              <a:latin typeface="DM Sans"/>
              <a:ea typeface="DM Sans"/>
              <a:cs typeface="DM Sans"/>
              <a:sym typeface="DM Sans"/>
            </a:endParaRPr>
          </a:p>
        </p:txBody>
      </p:sp>
      <p:sp>
        <p:nvSpPr>
          <p:cNvPr id="145" name="Google Shape;145;p43"/>
          <p:cNvSpPr/>
          <p:nvPr/>
        </p:nvSpPr>
        <p:spPr>
          <a:xfrm>
            <a:off x="618500" y="3033728"/>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Pruebas de Seguridad</a:t>
            </a:r>
            <a:endParaRPr i="0" sz="1200" u="none" cap="none" strike="noStrike">
              <a:solidFill>
                <a:srgbClr val="FFFFFF"/>
              </a:solidFill>
              <a:latin typeface="DM Sans"/>
              <a:ea typeface="DM Sans"/>
              <a:cs typeface="DM Sans"/>
              <a:sym typeface="DM Sans"/>
            </a:endParaRPr>
          </a:p>
        </p:txBody>
      </p:sp>
      <p:sp>
        <p:nvSpPr>
          <p:cNvPr id="146" name="Google Shape;146;p43"/>
          <p:cNvSpPr/>
          <p:nvPr/>
        </p:nvSpPr>
        <p:spPr>
          <a:xfrm>
            <a:off x="2723954" y="3033725"/>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Pentesting</a:t>
            </a:r>
            <a:endParaRPr i="0" sz="1200" u="none" cap="none" strike="noStrike">
              <a:solidFill>
                <a:srgbClr val="222222"/>
              </a:solidFill>
              <a:latin typeface="DM Sans"/>
              <a:ea typeface="DM Sans"/>
              <a:cs typeface="DM Sans"/>
              <a:sym typeface="DM Sans"/>
            </a:endParaRPr>
          </a:p>
        </p:txBody>
      </p:sp>
      <p:sp>
        <p:nvSpPr>
          <p:cNvPr id="147" name="Google Shape;147;p43"/>
          <p:cNvSpPr/>
          <p:nvPr/>
        </p:nvSpPr>
        <p:spPr>
          <a:xfrm>
            <a:off x="4774604" y="3029000"/>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Vulnerabilidades</a:t>
            </a:r>
            <a:endParaRPr i="0" sz="1200" u="none" cap="none" strike="noStrike">
              <a:solidFill>
                <a:srgbClr val="222222"/>
              </a:solidFill>
              <a:latin typeface="DM Sans"/>
              <a:ea typeface="DM Sans"/>
              <a:cs typeface="DM Sans"/>
              <a:sym typeface="DM Sans"/>
            </a:endParaRPr>
          </a:p>
        </p:txBody>
      </p:sp>
      <p:sp>
        <p:nvSpPr>
          <p:cNvPr id="148" name="Google Shape;148;p43"/>
          <p:cNvSpPr/>
          <p:nvPr/>
        </p:nvSpPr>
        <p:spPr>
          <a:xfrm>
            <a:off x="7053529" y="3029000"/>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Límites de Seguridad en Testing</a:t>
            </a:r>
            <a:endParaRPr i="0" sz="1200" u="none" cap="none" strike="noStrike">
              <a:solidFill>
                <a:srgbClr val="222222"/>
              </a:solidFill>
              <a:latin typeface="DM Sans"/>
              <a:ea typeface="DM Sans"/>
              <a:cs typeface="DM Sans"/>
              <a:sym typeface="DM Sans"/>
            </a:endParaRPr>
          </a:p>
        </p:txBody>
      </p:sp>
      <p:sp>
        <p:nvSpPr>
          <p:cNvPr id="149" name="Google Shape;149;p43"/>
          <p:cNvSpPr/>
          <p:nvPr/>
        </p:nvSpPr>
        <p:spPr>
          <a:xfrm>
            <a:off x="618500" y="4020603"/>
            <a:ext cx="1452900" cy="602400"/>
          </a:xfrm>
          <a:prstGeom prst="rect">
            <a:avLst/>
          </a:prstGeom>
          <a:solidFill>
            <a:srgbClr val="27282D"/>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FFFFFF"/>
                </a:solidFill>
                <a:latin typeface="DM Sans"/>
                <a:ea typeface="DM Sans"/>
                <a:cs typeface="DM Sans"/>
                <a:sym typeface="DM Sans"/>
              </a:rPr>
              <a:t>Pruebas Automatizadas</a:t>
            </a:r>
            <a:endParaRPr i="0" sz="1200" u="none" cap="none" strike="noStrike">
              <a:solidFill>
                <a:srgbClr val="FFFFFF"/>
              </a:solidFill>
              <a:latin typeface="DM Sans"/>
              <a:ea typeface="DM Sans"/>
              <a:cs typeface="DM Sans"/>
              <a:sym typeface="DM Sans"/>
            </a:endParaRPr>
          </a:p>
        </p:txBody>
      </p:sp>
      <p:sp>
        <p:nvSpPr>
          <p:cNvPr id="150" name="Google Shape;150;p43"/>
          <p:cNvSpPr/>
          <p:nvPr/>
        </p:nvSpPr>
        <p:spPr>
          <a:xfrm>
            <a:off x="2647754" y="4020600"/>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¿Que es?</a:t>
            </a:r>
            <a:endParaRPr i="0" sz="1200" u="none" cap="none" strike="noStrike">
              <a:solidFill>
                <a:srgbClr val="222222"/>
              </a:solidFill>
              <a:latin typeface="DM Sans"/>
              <a:ea typeface="DM Sans"/>
              <a:cs typeface="DM Sans"/>
              <a:sym typeface="DM Sans"/>
            </a:endParaRPr>
          </a:p>
        </p:txBody>
      </p:sp>
      <p:sp>
        <p:nvSpPr>
          <p:cNvPr id="151" name="Google Shape;151;p43"/>
          <p:cNvSpPr/>
          <p:nvPr/>
        </p:nvSpPr>
        <p:spPr>
          <a:xfrm>
            <a:off x="4787700" y="4020750"/>
            <a:ext cx="1657800" cy="602400"/>
          </a:xfrm>
          <a:prstGeom prst="rect">
            <a:avLst/>
          </a:prstGeom>
          <a:solidFill>
            <a:schemeClr val="lt1"/>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i="0" lang="es" sz="1200" u="none" cap="none" strike="noStrike">
                <a:solidFill>
                  <a:srgbClr val="222222"/>
                </a:solidFill>
                <a:latin typeface="DM Sans"/>
                <a:ea typeface="DM Sans"/>
                <a:cs typeface="DM Sans"/>
                <a:sym typeface="DM Sans"/>
              </a:rPr>
              <a:t>Tipos de pruebas Automatizadas</a:t>
            </a:r>
            <a:endParaRPr i="0" sz="1200" u="none" cap="none" strike="noStrike">
              <a:solidFill>
                <a:srgbClr val="222222"/>
              </a:solidFill>
              <a:latin typeface="DM Sans"/>
              <a:ea typeface="DM Sans"/>
              <a:cs typeface="DM Sans"/>
              <a:sym typeface="DM Sans"/>
            </a:endParaRPr>
          </a:p>
        </p:txBody>
      </p:sp>
      <p:cxnSp>
        <p:nvCxnSpPr>
          <p:cNvPr id="152" name="Google Shape;152;p43"/>
          <p:cNvCxnSpPr>
            <a:stCxn id="136" idx="2"/>
            <a:endCxn id="138" idx="0"/>
          </p:cNvCxnSpPr>
          <p:nvPr/>
        </p:nvCxnSpPr>
        <p:spPr>
          <a:xfrm flipH="1" rot="-5400000">
            <a:off x="5232304" y="872550"/>
            <a:ext cx="159600" cy="600"/>
          </a:xfrm>
          <a:prstGeom prst="bentConnector3">
            <a:avLst>
              <a:gd fmla="val 50000" name="adj1"/>
            </a:avLst>
          </a:prstGeom>
          <a:noFill/>
          <a:ln cap="flat" cmpd="sng" w="9525">
            <a:solidFill>
              <a:srgbClr val="CCCCCC"/>
            </a:solidFill>
            <a:prstDash val="solid"/>
            <a:round/>
            <a:headEnd len="sm" w="sm" type="none"/>
            <a:tailEnd len="med" w="med" type="oval"/>
          </a:ln>
        </p:spPr>
      </p:cxnSp>
      <p:cxnSp>
        <p:nvCxnSpPr>
          <p:cNvPr id="153" name="Google Shape;153;p43"/>
          <p:cNvCxnSpPr>
            <a:stCxn id="138" idx="2"/>
            <a:endCxn id="139" idx="0"/>
          </p:cNvCxnSpPr>
          <p:nvPr/>
        </p:nvCxnSpPr>
        <p:spPr>
          <a:xfrm flipH="1" rot="-5400000">
            <a:off x="5231550" y="1363500"/>
            <a:ext cx="161100" cy="600"/>
          </a:xfrm>
          <a:prstGeom prst="bentConnector3">
            <a:avLst>
              <a:gd fmla="val 49989" name="adj1"/>
            </a:avLst>
          </a:prstGeom>
          <a:noFill/>
          <a:ln cap="flat" cmpd="sng" w="9525">
            <a:solidFill>
              <a:srgbClr val="CCCCCC"/>
            </a:solidFill>
            <a:prstDash val="solid"/>
            <a:round/>
            <a:headEnd len="sm" w="sm" type="none"/>
            <a:tailEnd len="med" w="med" type="oval"/>
          </a:ln>
        </p:spPr>
      </p:cxnSp>
      <p:cxnSp>
        <p:nvCxnSpPr>
          <p:cNvPr id="154" name="Google Shape;154;p43"/>
          <p:cNvCxnSpPr>
            <a:stCxn id="140" idx="1"/>
            <a:endCxn id="139" idx="3"/>
          </p:cNvCxnSpPr>
          <p:nvPr/>
        </p:nvCxnSpPr>
        <p:spPr>
          <a:xfrm flipH="1">
            <a:off x="6140625" y="1609613"/>
            <a:ext cx="531900" cy="600"/>
          </a:xfrm>
          <a:prstGeom prst="bentConnector3">
            <a:avLst>
              <a:gd fmla="val 49993" name="adj1"/>
            </a:avLst>
          </a:prstGeom>
          <a:noFill/>
          <a:ln cap="flat" cmpd="sng" w="9525">
            <a:solidFill>
              <a:srgbClr val="CCCCCC"/>
            </a:solidFill>
            <a:prstDash val="solid"/>
            <a:round/>
            <a:headEnd len="sm" w="sm" type="none"/>
            <a:tailEnd len="med" w="med" type="oval"/>
          </a:ln>
        </p:spPr>
      </p:cxnSp>
      <p:cxnSp>
        <p:nvCxnSpPr>
          <p:cNvPr id="155" name="Google Shape;155;p43"/>
          <p:cNvCxnSpPr>
            <a:stCxn id="141" idx="3"/>
            <a:endCxn id="142" idx="1"/>
          </p:cNvCxnSpPr>
          <p:nvPr/>
        </p:nvCxnSpPr>
        <p:spPr>
          <a:xfrm>
            <a:off x="2071400" y="2435453"/>
            <a:ext cx="576300" cy="6000"/>
          </a:xfrm>
          <a:prstGeom prst="bentConnector3">
            <a:avLst>
              <a:gd fmla="val 50004" name="adj1"/>
            </a:avLst>
          </a:prstGeom>
          <a:noFill/>
          <a:ln cap="flat" cmpd="sng" w="9525">
            <a:solidFill>
              <a:srgbClr val="CCCCCC"/>
            </a:solidFill>
            <a:prstDash val="solid"/>
            <a:round/>
            <a:headEnd len="sm" w="sm" type="none"/>
            <a:tailEnd len="med" w="med" type="oval"/>
          </a:ln>
        </p:spPr>
      </p:cxnSp>
      <p:cxnSp>
        <p:nvCxnSpPr>
          <p:cNvPr id="156" name="Google Shape;156;p43"/>
          <p:cNvCxnSpPr>
            <a:stCxn id="142" idx="3"/>
            <a:endCxn id="143" idx="1"/>
          </p:cNvCxnSpPr>
          <p:nvPr/>
        </p:nvCxnSpPr>
        <p:spPr>
          <a:xfrm>
            <a:off x="4305550" y="2441525"/>
            <a:ext cx="482100" cy="600"/>
          </a:xfrm>
          <a:prstGeom prst="bentConnector3">
            <a:avLst>
              <a:gd fmla="val 50006" name="adj1"/>
            </a:avLst>
          </a:prstGeom>
          <a:noFill/>
          <a:ln cap="flat" cmpd="sng" w="9525">
            <a:solidFill>
              <a:srgbClr val="CCCCCC"/>
            </a:solidFill>
            <a:prstDash val="solid"/>
            <a:round/>
            <a:headEnd len="sm" w="sm" type="none"/>
            <a:tailEnd len="med" w="med" type="oval"/>
          </a:ln>
        </p:spPr>
      </p:cxnSp>
      <p:cxnSp>
        <p:nvCxnSpPr>
          <p:cNvPr id="157" name="Google Shape;157;p43"/>
          <p:cNvCxnSpPr>
            <a:stCxn id="143" idx="3"/>
            <a:endCxn id="144" idx="1"/>
          </p:cNvCxnSpPr>
          <p:nvPr/>
        </p:nvCxnSpPr>
        <p:spPr>
          <a:xfrm>
            <a:off x="6445504" y="2441525"/>
            <a:ext cx="567300" cy="600"/>
          </a:xfrm>
          <a:prstGeom prst="bentConnector3">
            <a:avLst>
              <a:gd fmla="val 50011" name="adj1"/>
            </a:avLst>
          </a:prstGeom>
          <a:noFill/>
          <a:ln cap="flat" cmpd="sng" w="9525">
            <a:solidFill>
              <a:srgbClr val="CCCCCC"/>
            </a:solidFill>
            <a:prstDash val="solid"/>
            <a:round/>
            <a:headEnd len="sm" w="sm" type="none"/>
            <a:tailEnd len="med" w="med" type="oval"/>
          </a:ln>
        </p:spPr>
      </p:cxnSp>
      <p:cxnSp>
        <p:nvCxnSpPr>
          <p:cNvPr id="158" name="Google Shape;158;p43"/>
          <p:cNvCxnSpPr>
            <a:stCxn id="145" idx="3"/>
            <a:endCxn id="146" idx="1"/>
          </p:cNvCxnSpPr>
          <p:nvPr/>
        </p:nvCxnSpPr>
        <p:spPr>
          <a:xfrm>
            <a:off x="2071400" y="3334928"/>
            <a:ext cx="652500" cy="600"/>
          </a:xfrm>
          <a:prstGeom prst="bentConnector3">
            <a:avLst>
              <a:gd fmla="val 50004" name="adj1"/>
            </a:avLst>
          </a:prstGeom>
          <a:noFill/>
          <a:ln cap="flat" cmpd="sng" w="9525">
            <a:solidFill>
              <a:srgbClr val="CCCCCC"/>
            </a:solidFill>
            <a:prstDash val="solid"/>
            <a:round/>
            <a:headEnd len="sm" w="sm" type="none"/>
            <a:tailEnd len="med" w="med" type="oval"/>
          </a:ln>
        </p:spPr>
      </p:cxnSp>
      <p:cxnSp>
        <p:nvCxnSpPr>
          <p:cNvPr id="159" name="Google Shape;159;p43"/>
          <p:cNvCxnSpPr>
            <a:stCxn id="146" idx="3"/>
            <a:endCxn id="147" idx="1"/>
          </p:cNvCxnSpPr>
          <p:nvPr/>
        </p:nvCxnSpPr>
        <p:spPr>
          <a:xfrm flipH="1" rot="10800000">
            <a:off x="4381754" y="3330125"/>
            <a:ext cx="393000" cy="4800"/>
          </a:xfrm>
          <a:prstGeom prst="bentConnector3">
            <a:avLst>
              <a:gd fmla="val 49981" name="adj1"/>
            </a:avLst>
          </a:prstGeom>
          <a:noFill/>
          <a:ln cap="flat" cmpd="sng" w="9525">
            <a:solidFill>
              <a:srgbClr val="CCCCCC"/>
            </a:solidFill>
            <a:prstDash val="solid"/>
            <a:round/>
            <a:headEnd len="sm" w="sm" type="none"/>
            <a:tailEnd len="med" w="med" type="oval"/>
          </a:ln>
        </p:spPr>
      </p:cxnSp>
      <p:cxnSp>
        <p:nvCxnSpPr>
          <p:cNvPr id="160" name="Google Shape;160;p43"/>
          <p:cNvCxnSpPr>
            <a:stCxn id="147" idx="3"/>
            <a:endCxn id="148" idx="1"/>
          </p:cNvCxnSpPr>
          <p:nvPr/>
        </p:nvCxnSpPr>
        <p:spPr>
          <a:xfrm>
            <a:off x="6432404" y="3330200"/>
            <a:ext cx="621000" cy="600"/>
          </a:xfrm>
          <a:prstGeom prst="bentConnector3">
            <a:avLst>
              <a:gd fmla="val 50010" name="adj1"/>
            </a:avLst>
          </a:prstGeom>
          <a:noFill/>
          <a:ln cap="flat" cmpd="sng" w="9525">
            <a:solidFill>
              <a:srgbClr val="CCCCCC"/>
            </a:solidFill>
            <a:prstDash val="solid"/>
            <a:round/>
            <a:headEnd len="sm" w="sm" type="none"/>
            <a:tailEnd len="med" w="med" type="oval"/>
          </a:ln>
        </p:spPr>
      </p:cxnSp>
      <p:cxnSp>
        <p:nvCxnSpPr>
          <p:cNvPr id="161" name="Google Shape;161;p43"/>
          <p:cNvCxnSpPr>
            <a:stCxn id="141" idx="2"/>
            <a:endCxn id="145" idx="0"/>
          </p:cNvCxnSpPr>
          <p:nvPr/>
        </p:nvCxnSpPr>
        <p:spPr>
          <a:xfrm flipH="1" rot="-5400000">
            <a:off x="1196750" y="2884853"/>
            <a:ext cx="297000" cy="600"/>
          </a:xfrm>
          <a:prstGeom prst="bentConnector3">
            <a:avLst>
              <a:gd fmla="val 50013" name="adj1"/>
            </a:avLst>
          </a:prstGeom>
          <a:noFill/>
          <a:ln cap="flat" cmpd="sng" w="9525">
            <a:solidFill>
              <a:srgbClr val="CCCCCC"/>
            </a:solidFill>
            <a:prstDash val="solid"/>
            <a:round/>
            <a:headEnd len="sm" w="sm" type="none"/>
            <a:tailEnd len="med" w="med" type="oval"/>
          </a:ln>
        </p:spPr>
      </p:cxnSp>
      <p:cxnSp>
        <p:nvCxnSpPr>
          <p:cNvPr id="162" name="Google Shape;162;p43"/>
          <p:cNvCxnSpPr>
            <a:stCxn id="135" idx="2"/>
            <a:endCxn id="141" idx="0"/>
          </p:cNvCxnSpPr>
          <p:nvPr/>
        </p:nvCxnSpPr>
        <p:spPr>
          <a:xfrm flipH="1" rot="-5400000">
            <a:off x="1117700" y="1906428"/>
            <a:ext cx="455100" cy="600"/>
          </a:xfrm>
          <a:prstGeom prst="bentConnector3">
            <a:avLst>
              <a:gd fmla="val 49997" name="adj1"/>
            </a:avLst>
          </a:prstGeom>
          <a:noFill/>
          <a:ln cap="flat" cmpd="sng" w="9525">
            <a:solidFill>
              <a:srgbClr val="CCCCCC"/>
            </a:solidFill>
            <a:prstDash val="solid"/>
            <a:round/>
            <a:headEnd len="sm" w="sm" type="none"/>
            <a:tailEnd len="med" w="med" type="oval"/>
          </a:ln>
        </p:spPr>
      </p:cxnSp>
      <p:cxnSp>
        <p:nvCxnSpPr>
          <p:cNvPr id="163" name="Google Shape;163;p43"/>
          <p:cNvCxnSpPr>
            <a:stCxn id="145" idx="2"/>
            <a:endCxn id="149" idx="0"/>
          </p:cNvCxnSpPr>
          <p:nvPr/>
        </p:nvCxnSpPr>
        <p:spPr>
          <a:xfrm flipH="1" rot="-5400000">
            <a:off x="1152950" y="3828128"/>
            <a:ext cx="384600" cy="600"/>
          </a:xfrm>
          <a:prstGeom prst="bentConnector3">
            <a:avLst>
              <a:gd fmla="val 49984" name="adj1"/>
            </a:avLst>
          </a:prstGeom>
          <a:noFill/>
          <a:ln cap="flat" cmpd="sng" w="9525">
            <a:solidFill>
              <a:srgbClr val="CCCCCC"/>
            </a:solidFill>
            <a:prstDash val="solid"/>
            <a:round/>
            <a:headEnd len="sm" w="sm" type="none"/>
            <a:tailEnd len="med" w="med" type="oval"/>
          </a:ln>
        </p:spPr>
      </p:cxnSp>
      <p:cxnSp>
        <p:nvCxnSpPr>
          <p:cNvPr id="164" name="Google Shape;164;p43"/>
          <p:cNvCxnSpPr>
            <a:stCxn id="149" idx="3"/>
            <a:endCxn id="150" idx="1"/>
          </p:cNvCxnSpPr>
          <p:nvPr/>
        </p:nvCxnSpPr>
        <p:spPr>
          <a:xfrm>
            <a:off x="2071400" y="4321803"/>
            <a:ext cx="576300" cy="600"/>
          </a:xfrm>
          <a:prstGeom prst="bentConnector3">
            <a:avLst>
              <a:gd fmla="val 50005" name="adj1"/>
            </a:avLst>
          </a:prstGeom>
          <a:noFill/>
          <a:ln cap="flat" cmpd="sng" w="9525">
            <a:solidFill>
              <a:srgbClr val="CCCCCC"/>
            </a:solidFill>
            <a:prstDash val="solid"/>
            <a:round/>
            <a:headEnd len="sm" w="sm" type="none"/>
            <a:tailEnd len="med" w="med" type="oval"/>
          </a:ln>
        </p:spPr>
      </p:cxnSp>
      <p:cxnSp>
        <p:nvCxnSpPr>
          <p:cNvPr id="165" name="Google Shape;165;p43"/>
          <p:cNvCxnSpPr>
            <a:stCxn id="150" idx="3"/>
            <a:endCxn id="151" idx="1"/>
          </p:cNvCxnSpPr>
          <p:nvPr/>
        </p:nvCxnSpPr>
        <p:spPr>
          <a:xfrm>
            <a:off x="4305554" y="4321800"/>
            <a:ext cx="482100" cy="600"/>
          </a:xfrm>
          <a:prstGeom prst="bentConnector3">
            <a:avLst>
              <a:gd fmla="val 50005" name="adj1"/>
            </a:avLst>
          </a:prstGeom>
          <a:noFill/>
          <a:ln cap="flat" cmpd="sng" w="9525">
            <a:solidFill>
              <a:srgbClr val="CCCCCC"/>
            </a:solidFill>
            <a:prstDash val="solid"/>
            <a:round/>
            <a:headEnd len="sm" w="sm" type="none"/>
            <a:tailEnd len="med" w="med" type="oval"/>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9"/>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Carga Landing</a:t>
            </a:r>
            <a:endParaRPr b="1" sz="4000">
              <a:solidFill>
                <a:schemeClr val="dk1"/>
              </a:solidFill>
              <a:latin typeface="DM Sans"/>
              <a:ea typeface="DM Sans"/>
              <a:cs typeface="DM Sans"/>
              <a:sym typeface="DM Sans"/>
            </a:endParaRPr>
          </a:p>
        </p:txBody>
      </p:sp>
      <p:sp>
        <p:nvSpPr>
          <p:cNvPr id="441" name="Google Shape;441;p79"/>
          <p:cNvSpPr txBox="1"/>
          <p:nvPr/>
        </p:nvSpPr>
        <p:spPr>
          <a:xfrm>
            <a:off x="457725" y="231367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Una primera prueba sencilla, es las pruebas de carga de página. Nos indica cuanto tiempo tarda, y que las hace tardar. Estas herramientas son sencillas y muchas veces son algo muy sencillo de usar.</a:t>
            </a:r>
            <a:endParaRPr sz="1350">
              <a:highlight>
                <a:srgbClr val="EA90FF"/>
              </a:highlight>
              <a:latin typeface="DM Sans"/>
              <a:ea typeface="DM Sans"/>
              <a:cs typeface="DM Sans"/>
              <a:sym typeface="DM Sans"/>
            </a:endParaRPr>
          </a:p>
        </p:txBody>
      </p:sp>
      <p:pic>
        <p:nvPicPr>
          <p:cNvPr id="442" name="Google Shape;442;p79"/>
          <p:cNvPicPr preferRelativeResize="0"/>
          <p:nvPr/>
        </p:nvPicPr>
        <p:blipFill rotWithShape="1">
          <a:blip r:embed="rId3">
            <a:alphaModFix/>
          </a:blip>
          <a:srcRect b="0" l="0" r="0" t="0"/>
          <a:stretch/>
        </p:blipFill>
        <p:spPr>
          <a:xfrm>
            <a:off x="5677950" y="1246950"/>
            <a:ext cx="2649600" cy="26496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80"/>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stress</a:t>
            </a:r>
            <a:endParaRPr b="1" sz="400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81"/>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Pruebas de estrés</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53" name="Google Shape;453;p81"/>
          <p:cNvSpPr txBox="1"/>
          <p:nvPr/>
        </p:nvSpPr>
        <p:spPr>
          <a:xfrm>
            <a:off x="473350" y="1908175"/>
            <a:ext cx="73338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Una prueba de estrés </a:t>
            </a:r>
            <a:r>
              <a:rPr lang="es" sz="1350">
                <a:highlight>
                  <a:srgbClr val="EA90FF"/>
                </a:highlight>
                <a:latin typeface="DM Sans"/>
                <a:ea typeface="DM Sans"/>
                <a:cs typeface="DM Sans"/>
                <a:sym typeface="DM Sans"/>
              </a:rPr>
              <a:t>consiste en probar los límites que un sistema puede soportar.</a:t>
            </a:r>
            <a:r>
              <a:rPr lang="es" sz="1350">
                <a:latin typeface="DM Sans"/>
                <a:ea typeface="DM Sans"/>
                <a:cs typeface="DM Sans"/>
                <a:sym typeface="DM Sans"/>
              </a:rPr>
              <a:t> </a:t>
            </a:r>
            <a:endParaRPr sz="1350">
              <a:latin typeface="DM Sans"/>
              <a:ea typeface="DM Sans"/>
              <a:cs typeface="DM Sans"/>
              <a:sym typeface="DM Sans"/>
            </a:endParaRPr>
          </a:p>
          <a:p>
            <a:pPr indent="0" lvl="0" marL="0" rtl="0" algn="l">
              <a:lnSpc>
                <a:spcPct val="115000"/>
              </a:lnSpc>
              <a:spcBef>
                <a:spcPts val="0"/>
              </a:spcBef>
              <a:spcAft>
                <a:spcPts val="0"/>
              </a:spcAft>
              <a:buNone/>
            </a:pPr>
            <a:r>
              <a:rPr lang="es" sz="1350">
                <a:latin typeface="DM Sans"/>
                <a:ea typeface="DM Sans"/>
                <a:cs typeface="DM Sans"/>
                <a:sym typeface="DM Sans"/>
              </a:rPr>
              <a:t>En este tipo de pruebas se busca enviar más peticiones de las que el software está acostumbrado a manejar para saber el comportamiento de la aplicación.</a:t>
            </a:r>
            <a:endParaRPr sz="1350">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8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Endurance</a:t>
            </a:r>
            <a:endParaRPr b="1" sz="400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83"/>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Pruebas de resistencia</a:t>
            </a:r>
            <a:endParaRPr b="1" sz="4000">
              <a:solidFill>
                <a:schemeClr val="dk1"/>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chemeClr val="dk1"/>
              </a:solidFill>
              <a:latin typeface="DM Sans"/>
              <a:ea typeface="DM Sans"/>
              <a:cs typeface="DM Sans"/>
              <a:sym typeface="DM Sans"/>
            </a:endParaRPr>
          </a:p>
        </p:txBody>
      </p:sp>
      <p:sp>
        <p:nvSpPr>
          <p:cNvPr id="464" name="Google Shape;464;p83"/>
          <p:cNvSpPr txBox="1"/>
          <p:nvPr/>
        </p:nvSpPr>
        <p:spPr>
          <a:xfrm>
            <a:off x="473350" y="1908175"/>
            <a:ext cx="73338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Prueba de resistencia</a:t>
            </a:r>
            <a:r>
              <a:rPr b="1" lang="es" sz="1350">
                <a:latin typeface="DM Sans"/>
                <a:ea typeface="DM Sans"/>
                <a:cs typeface="DM Sans"/>
                <a:sym typeface="DM Sans"/>
              </a:rPr>
              <a:t> se hace enviando peticiones a un sistema en ciertos intervalos de tiempo. </a:t>
            </a:r>
            <a:r>
              <a:rPr lang="es" sz="1350">
                <a:latin typeface="DM Sans"/>
                <a:ea typeface="DM Sans"/>
                <a:cs typeface="DM Sans"/>
                <a:sym typeface="DM Sans"/>
              </a:rPr>
              <a:t>De esta forma </a:t>
            </a:r>
            <a:r>
              <a:rPr b="1" lang="es" sz="1350">
                <a:latin typeface="DM Sans"/>
                <a:ea typeface="DM Sans"/>
                <a:cs typeface="DM Sans"/>
                <a:sym typeface="DM Sans"/>
              </a:rPr>
              <a:t>busca ver si a pesar de los picos de conexiones, el sistema sigue funcionando igual o cambia</a:t>
            </a:r>
            <a:r>
              <a:rPr lang="es" sz="1350">
                <a:latin typeface="DM Sans"/>
                <a:ea typeface="DM Sans"/>
                <a:cs typeface="DM Sans"/>
                <a:sym typeface="DM Sans"/>
              </a:rPr>
              <a:t>. Estos picos, no van a ser como en las pruebas previas, pero si busca medir la estabilidad del sistema.</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sp>
        <p:nvSpPr>
          <p:cNvPr id="469" name="Google Shape;469;p8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Scalability</a:t>
            </a:r>
            <a:endParaRPr b="1" sz="400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85"/>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85"/>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Pruebas de escalabilidad</a:t>
            </a:r>
            <a:endParaRPr b="1" sz="4000">
              <a:solidFill>
                <a:schemeClr val="dk1"/>
              </a:solidFill>
              <a:latin typeface="DM Sans"/>
              <a:ea typeface="DM Sans"/>
              <a:cs typeface="DM Sans"/>
              <a:sym typeface="DM Sans"/>
            </a:endParaRPr>
          </a:p>
        </p:txBody>
      </p:sp>
      <p:sp>
        <p:nvSpPr>
          <p:cNvPr id="476" name="Google Shape;476;p85"/>
          <p:cNvSpPr txBox="1"/>
          <p:nvPr/>
        </p:nvSpPr>
        <p:spPr>
          <a:xfrm>
            <a:off x="3649500" y="2323888"/>
            <a:ext cx="49872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Las pruebas de escalabilidad es un factor que al evaluar </a:t>
            </a:r>
            <a:r>
              <a:rPr b="1" lang="es" sz="1350">
                <a:latin typeface="DM Sans"/>
                <a:ea typeface="DM Sans"/>
                <a:cs typeface="DM Sans"/>
                <a:sym typeface="DM Sans"/>
              </a:rPr>
              <a:t>nos permite identificar qué cosas se pueden mejorar en la infraestructura donde se encuentra nuestra aplicación. </a:t>
            </a:r>
            <a:r>
              <a:rPr lang="es" sz="1350">
                <a:latin typeface="DM Sans"/>
                <a:ea typeface="DM Sans"/>
                <a:cs typeface="DM Sans"/>
                <a:sym typeface="DM Sans"/>
              </a:rPr>
              <a:t>Con esta prueba realizada, y los cambios aplicados, se pueden volver a generar las pruebas previas para ir escalando el servicio y ver como aumenta la performance del sistema.</a:t>
            </a:r>
            <a:endParaRPr sz="1350">
              <a:latin typeface="DM Sans"/>
              <a:ea typeface="DM Sans"/>
              <a:cs typeface="DM Sans"/>
              <a:sym typeface="DM Sans"/>
            </a:endParaRPr>
          </a:p>
        </p:txBody>
      </p:sp>
      <p:pic>
        <p:nvPicPr>
          <p:cNvPr id="477" name="Google Shape;477;p85"/>
          <p:cNvPicPr preferRelativeResize="0"/>
          <p:nvPr/>
        </p:nvPicPr>
        <p:blipFill rotWithShape="1">
          <a:blip r:embed="rId3">
            <a:alphaModFix/>
          </a:blip>
          <a:srcRect b="0" l="0" r="0" t="0"/>
          <a:stretch/>
        </p:blipFill>
        <p:spPr>
          <a:xfrm>
            <a:off x="414150" y="1820325"/>
            <a:ext cx="2465050" cy="18590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6"/>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86"/>
          <p:cNvSpPr txBox="1"/>
          <p:nvPr/>
        </p:nvSpPr>
        <p:spPr>
          <a:xfrm>
            <a:off x="869200" y="325575"/>
            <a:ext cx="72540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Pruebas de performance</a:t>
            </a:r>
            <a:endParaRPr b="1" sz="3500">
              <a:solidFill>
                <a:schemeClr val="lt1"/>
              </a:solidFill>
              <a:latin typeface="DM Sans"/>
              <a:ea typeface="DM Sans"/>
              <a:cs typeface="DM Sans"/>
              <a:sym typeface="DM Sans"/>
            </a:endParaRPr>
          </a:p>
        </p:txBody>
      </p:sp>
      <p:pic>
        <p:nvPicPr>
          <p:cNvPr id="484" name="Google Shape;484;p86"/>
          <p:cNvPicPr preferRelativeResize="0"/>
          <p:nvPr/>
        </p:nvPicPr>
        <p:blipFill rotWithShape="1">
          <a:blip r:embed="rId3">
            <a:alphaModFix/>
          </a:blip>
          <a:srcRect b="0" l="0" r="0" t="0"/>
          <a:stretch/>
        </p:blipFill>
        <p:spPr>
          <a:xfrm>
            <a:off x="703475" y="1666975"/>
            <a:ext cx="7737026" cy="22764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87"/>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Otras pruebas</a:t>
            </a:r>
            <a:endParaRPr b="1" sz="4000">
              <a:solidFill>
                <a:schemeClr val="dk1"/>
              </a:solidFill>
              <a:latin typeface="DM Sans"/>
              <a:ea typeface="DM Sans"/>
              <a:cs typeface="DM Sans"/>
              <a:sym typeface="DM Sans"/>
            </a:endParaRPr>
          </a:p>
        </p:txBody>
      </p:sp>
      <p:sp>
        <p:nvSpPr>
          <p:cNvPr id="490" name="Google Shape;490;p87"/>
          <p:cNvSpPr txBox="1"/>
          <p:nvPr/>
        </p:nvSpPr>
        <p:spPr>
          <a:xfrm>
            <a:off x="457725" y="231367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Recuerden que existen otros tipos de formas de estresar un sistema y eso es algo para investigar. Se puede estresar la pantalla de login o un sistema de búsqueda. También podemos medir tiempos de carga, no simplemente por </a:t>
            </a:r>
            <a:r>
              <a:rPr lang="es" sz="1350">
                <a:solidFill>
                  <a:schemeClr val="dk1"/>
                </a:solidFill>
                <a:latin typeface="DM Sans"/>
                <a:ea typeface="DM Sans"/>
                <a:cs typeface="DM Sans"/>
                <a:sym typeface="DM Sans"/>
              </a:rPr>
              <a:t>estrés</a:t>
            </a:r>
            <a:r>
              <a:rPr lang="es" sz="1350">
                <a:solidFill>
                  <a:schemeClr val="dk1"/>
                </a:solidFill>
                <a:latin typeface="DM Sans"/>
                <a:ea typeface="DM Sans"/>
                <a:cs typeface="DM Sans"/>
                <a:sym typeface="DM Sans"/>
              </a:rPr>
              <a:t>, sino como parte de las pruebas que llevan esto.</a:t>
            </a:r>
            <a:endParaRPr sz="1350">
              <a:highlight>
                <a:srgbClr val="EA90FF"/>
              </a:highlight>
              <a:latin typeface="DM Sans"/>
              <a:ea typeface="DM Sans"/>
              <a:cs typeface="DM Sans"/>
              <a:sym typeface="DM Sans"/>
            </a:endParaRPr>
          </a:p>
        </p:txBody>
      </p:sp>
      <p:pic>
        <p:nvPicPr>
          <p:cNvPr id="491" name="Google Shape;491;p87"/>
          <p:cNvPicPr preferRelativeResize="0"/>
          <p:nvPr/>
        </p:nvPicPr>
        <p:blipFill rotWithShape="1">
          <a:blip r:embed="rId3">
            <a:alphaModFix/>
          </a:blip>
          <a:srcRect b="0" l="0" r="0" t="0"/>
          <a:stretch/>
        </p:blipFill>
        <p:spPr>
          <a:xfrm>
            <a:off x="5475125" y="1612124"/>
            <a:ext cx="3412000" cy="19192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8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Herramientas de estrés</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pic>
        <p:nvPicPr>
          <p:cNvPr id="170" name="Google Shape;170;p44"/>
          <p:cNvPicPr preferRelativeResize="0"/>
          <p:nvPr/>
        </p:nvPicPr>
        <p:blipFill>
          <a:blip r:embed="rId3">
            <a:alphaModFix/>
          </a:blip>
          <a:stretch>
            <a:fillRect/>
          </a:stretch>
        </p:blipFill>
        <p:spPr>
          <a:xfrm>
            <a:off x="5865175" y="1317325"/>
            <a:ext cx="1958700" cy="3277650"/>
          </a:xfrm>
          <a:prstGeom prst="rect">
            <a:avLst/>
          </a:prstGeom>
          <a:noFill/>
          <a:ln>
            <a:noFill/>
          </a:ln>
        </p:spPr>
      </p:pic>
      <p:sp>
        <p:nvSpPr>
          <p:cNvPr id="171" name="Google Shape;171;p44"/>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72" name="Google Shape;172;p44"/>
          <p:cNvSpPr txBox="1"/>
          <p:nvPr/>
        </p:nvSpPr>
        <p:spPr>
          <a:xfrm>
            <a:off x="5865600" y="1479650"/>
            <a:ext cx="1928700" cy="431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 sz="1600">
                <a:solidFill>
                  <a:srgbClr val="999999"/>
                </a:solidFill>
                <a:latin typeface="DM Sans"/>
                <a:ea typeface="DM Sans"/>
                <a:cs typeface="DM Sans"/>
                <a:sym typeface="DM Sans"/>
              </a:rPr>
              <a:t>13</a:t>
            </a:r>
            <a:endParaRPr b="1" sz="1600">
              <a:solidFill>
                <a:srgbClr val="999999"/>
              </a:solidFill>
              <a:latin typeface="DM Sans"/>
              <a:ea typeface="DM Sans"/>
              <a:cs typeface="DM Sans"/>
              <a:sym typeface="DM Sans"/>
            </a:endParaRPr>
          </a:p>
        </p:txBody>
      </p:sp>
      <p:cxnSp>
        <p:nvCxnSpPr>
          <p:cNvPr id="173" name="Google Shape;173;p44"/>
          <p:cNvCxnSpPr/>
          <p:nvPr/>
        </p:nvCxnSpPr>
        <p:spPr>
          <a:xfrm>
            <a:off x="594032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74" name="Google Shape;174;p44"/>
          <p:cNvSpPr txBox="1"/>
          <p:nvPr/>
        </p:nvSpPr>
        <p:spPr>
          <a:xfrm>
            <a:off x="5865175"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 sz="1500">
                <a:solidFill>
                  <a:srgbClr val="999999"/>
                </a:solidFill>
                <a:latin typeface="DM Sans"/>
                <a:ea typeface="DM Sans"/>
                <a:cs typeface="DM Sans"/>
                <a:sym typeface="DM Sans"/>
              </a:rPr>
              <a:t>Proyección profesional</a:t>
            </a:r>
            <a:endParaRPr b="1" sz="1500">
              <a:solidFill>
                <a:srgbClr val="999999"/>
              </a:solidFill>
              <a:latin typeface="DM Sans"/>
              <a:ea typeface="DM Sans"/>
              <a:cs typeface="DM Sans"/>
              <a:sym typeface="DM Sans"/>
            </a:endParaRPr>
          </a:p>
        </p:txBody>
      </p:sp>
      <p:cxnSp>
        <p:nvCxnSpPr>
          <p:cNvPr id="175" name="Google Shape;175;p44"/>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76" name="Google Shape;176;p44"/>
          <p:cNvSpPr txBox="1"/>
          <p:nvPr/>
        </p:nvSpPr>
        <p:spPr>
          <a:xfrm>
            <a:off x="5731225" y="2683775"/>
            <a:ext cx="2178000" cy="20472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Dispositivos poco comunes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Comunidad de testing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Certificaciones  testing</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Consultas entrega final</a:t>
            </a:r>
            <a:endParaRPr sz="1200">
              <a:solidFill>
                <a:schemeClr val="lt1"/>
              </a:solidFill>
              <a:latin typeface="DM Sans"/>
              <a:ea typeface="DM Sans"/>
              <a:cs typeface="DM Sans"/>
              <a:sym typeface="DM Sans"/>
            </a:endParaRPr>
          </a:p>
        </p:txBody>
      </p:sp>
      <p:pic>
        <p:nvPicPr>
          <p:cNvPr id="177" name="Google Shape;177;p44"/>
          <p:cNvPicPr preferRelativeResize="0"/>
          <p:nvPr/>
        </p:nvPicPr>
        <p:blipFill>
          <a:blip r:embed="rId4">
            <a:alphaModFix/>
          </a:blip>
          <a:stretch>
            <a:fillRect/>
          </a:stretch>
        </p:blipFill>
        <p:spPr>
          <a:xfrm>
            <a:off x="3544300" y="1313975"/>
            <a:ext cx="2042575" cy="3330650"/>
          </a:xfrm>
          <a:prstGeom prst="rect">
            <a:avLst/>
          </a:prstGeom>
          <a:noFill/>
          <a:ln>
            <a:noFill/>
          </a:ln>
        </p:spPr>
      </p:pic>
      <p:pic>
        <p:nvPicPr>
          <p:cNvPr id="178" name="Google Shape;178;p44"/>
          <p:cNvPicPr preferRelativeResize="0"/>
          <p:nvPr/>
        </p:nvPicPr>
        <p:blipFill>
          <a:blip r:embed="rId3">
            <a:alphaModFix/>
          </a:blip>
          <a:stretch>
            <a:fillRect/>
          </a:stretch>
        </p:blipFill>
        <p:spPr>
          <a:xfrm>
            <a:off x="1307300" y="1313975"/>
            <a:ext cx="1958700" cy="3277650"/>
          </a:xfrm>
          <a:prstGeom prst="rect">
            <a:avLst/>
          </a:prstGeom>
          <a:noFill/>
          <a:ln>
            <a:noFill/>
          </a:ln>
        </p:spPr>
      </p:pic>
      <p:pic>
        <p:nvPicPr>
          <p:cNvPr id="179" name="Google Shape;179;p44"/>
          <p:cNvPicPr preferRelativeResize="0"/>
          <p:nvPr/>
        </p:nvPicPr>
        <p:blipFill>
          <a:blip r:embed="rId3">
            <a:alphaModFix/>
          </a:blip>
          <a:stretch>
            <a:fillRect/>
          </a:stretch>
        </p:blipFill>
        <p:spPr>
          <a:xfrm>
            <a:off x="3579175" y="1317325"/>
            <a:ext cx="1958700" cy="3204550"/>
          </a:xfrm>
          <a:prstGeom prst="rect">
            <a:avLst/>
          </a:prstGeom>
          <a:noFill/>
          <a:ln>
            <a:noFill/>
          </a:ln>
        </p:spPr>
      </p:pic>
      <p:sp>
        <p:nvSpPr>
          <p:cNvPr id="180" name="Google Shape;180;p44"/>
          <p:cNvSpPr txBox="1"/>
          <p:nvPr/>
        </p:nvSpPr>
        <p:spPr>
          <a:xfrm>
            <a:off x="1307075" y="1487775"/>
            <a:ext cx="1928700" cy="4311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 sz="1600">
                <a:solidFill>
                  <a:srgbClr val="999999"/>
                </a:solidFill>
                <a:latin typeface="DM Sans"/>
                <a:ea typeface="DM Sans"/>
                <a:cs typeface="DM Sans"/>
                <a:sym typeface="DM Sans"/>
              </a:rPr>
              <a:t>1</a:t>
            </a:r>
            <a:r>
              <a:rPr b="1" lang="es" sz="1600">
                <a:solidFill>
                  <a:srgbClr val="999999"/>
                </a:solidFill>
                <a:latin typeface="DM Sans"/>
                <a:ea typeface="DM Sans"/>
                <a:cs typeface="DM Sans"/>
                <a:sym typeface="DM Sans"/>
              </a:rPr>
              <a:t>1</a:t>
            </a:r>
            <a:endParaRPr b="1" sz="1600">
              <a:solidFill>
                <a:srgbClr val="999999"/>
              </a:solidFill>
              <a:latin typeface="DM Sans"/>
              <a:ea typeface="DM Sans"/>
              <a:cs typeface="DM Sans"/>
              <a:sym typeface="DM Sans"/>
            </a:endParaRPr>
          </a:p>
        </p:txBody>
      </p:sp>
      <p:cxnSp>
        <p:nvCxnSpPr>
          <p:cNvPr id="181" name="Google Shape;181;p44"/>
          <p:cNvCxnSpPr/>
          <p:nvPr/>
        </p:nvCxnSpPr>
        <p:spPr>
          <a:xfrm>
            <a:off x="1381800"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82" name="Google Shape;182;p44"/>
          <p:cNvSpPr txBox="1"/>
          <p:nvPr/>
        </p:nvSpPr>
        <p:spPr>
          <a:xfrm>
            <a:off x="1306625" y="1908025"/>
            <a:ext cx="1928700" cy="415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500">
                <a:solidFill>
                  <a:srgbClr val="999999"/>
                </a:solidFill>
                <a:latin typeface="DM Sans"/>
                <a:ea typeface="DM Sans"/>
                <a:cs typeface="DM Sans"/>
                <a:sym typeface="DM Sans"/>
              </a:rPr>
              <a:t>API Testing</a:t>
            </a:r>
            <a:endParaRPr b="1" sz="1500">
              <a:solidFill>
                <a:srgbClr val="999999"/>
              </a:solidFill>
              <a:latin typeface="DM Sans"/>
              <a:ea typeface="DM Sans"/>
              <a:cs typeface="DM Sans"/>
              <a:sym typeface="DM Sans"/>
            </a:endParaRPr>
          </a:p>
        </p:txBody>
      </p:sp>
      <p:sp>
        <p:nvSpPr>
          <p:cNvPr id="183" name="Google Shape;183;p44"/>
          <p:cNvSpPr txBox="1"/>
          <p:nvPr/>
        </p:nvSpPr>
        <p:spPr>
          <a:xfrm>
            <a:off x="3579600" y="1479650"/>
            <a:ext cx="1928700" cy="369300"/>
          </a:xfrm>
          <a:prstGeom prst="rect">
            <a:avLst/>
          </a:prstGeom>
          <a:noFill/>
          <a:ln>
            <a:noFill/>
          </a:ln>
        </p:spPr>
        <p:txBody>
          <a:bodyPr anchorCtr="0" anchor="t" bIns="91425" lIns="91425" spcFirstLastPara="1" rIns="91425" wrap="square" tIns="91425">
            <a:spAutoFit/>
          </a:bodyPr>
          <a:lstStyle/>
          <a:p>
            <a:pPr indent="0" lvl="0" marL="0" marR="0" rtl="0" algn="ctr">
              <a:lnSpc>
                <a:spcPct val="115000"/>
              </a:lnSpc>
              <a:spcBef>
                <a:spcPts val="0"/>
              </a:spcBef>
              <a:spcAft>
                <a:spcPts val="0"/>
              </a:spcAft>
              <a:buNone/>
            </a:pPr>
            <a:r>
              <a:rPr b="1" lang="es" sz="1200">
                <a:solidFill>
                  <a:srgbClr val="FFFFFF"/>
                </a:solidFill>
                <a:latin typeface="DM Sans"/>
                <a:ea typeface="DM Sans"/>
                <a:cs typeface="DM Sans"/>
                <a:sym typeface="DM Sans"/>
              </a:rPr>
              <a:t>1</a:t>
            </a:r>
            <a:r>
              <a:rPr b="1" lang="es" sz="1200">
                <a:solidFill>
                  <a:srgbClr val="FFFFFF"/>
                </a:solidFill>
                <a:latin typeface="DM Sans"/>
                <a:ea typeface="DM Sans"/>
                <a:cs typeface="DM Sans"/>
                <a:sym typeface="DM Sans"/>
              </a:rPr>
              <a:t>2</a:t>
            </a:r>
            <a:endParaRPr b="1" sz="1600">
              <a:solidFill>
                <a:srgbClr val="999999"/>
              </a:solidFill>
              <a:latin typeface="DM Sans"/>
              <a:ea typeface="DM Sans"/>
              <a:cs typeface="DM Sans"/>
              <a:sym typeface="DM Sans"/>
            </a:endParaRPr>
          </a:p>
        </p:txBody>
      </p:sp>
      <p:cxnSp>
        <p:nvCxnSpPr>
          <p:cNvPr id="184" name="Google Shape;184;p44"/>
          <p:cNvCxnSpPr/>
          <p:nvPr/>
        </p:nvCxnSpPr>
        <p:spPr>
          <a:xfrm>
            <a:off x="3654325"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85" name="Google Shape;185;p44"/>
          <p:cNvSpPr txBox="1"/>
          <p:nvPr/>
        </p:nvSpPr>
        <p:spPr>
          <a:xfrm>
            <a:off x="3555225" y="1908025"/>
            <a:ext cx="1928700" cy="6465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b="1" lang="es" sz="1500">
                <a:solidFill>
                  <a:srgbClr val="EAFF6A"/>
                </a:solidFill>
                <a:latin typeface="DM Sans"/>
                <a:ea typeface="DM Sans"/>
                <a:cs typeface="DM Sans"/>
                <a:sym typeface="DM Sans"/>
              </a:rPr>
              <a:t>DB y Pruebas No funcionales</a:t>
            </a:r>
            <a:endParaRPr b="1" sz="1500">
              <a:solidFill>
                <a:srgbClr val="EAFF6A"/>
              </a:solidFill>
              <a:latin typeface="DM Sans"/>
              <a:ea typeface="DM Sans"/>
              <a:cs typeface="DM Sans"/>
              <a:sym typeface="DM Sans"/>
            </a:endParaRPr>
          </a:p>
        </p:txBody>
      </p:sp>
      <p:cxnSp>
        <p:nvCxnSpPr>
          <p:cNvPr id="186" name="Google Shape;186;p44"/>
          <p:cNvCxnSpPr/>
          <p:nvPr/>
        </p:nvCxnSpPr>
        <p:spPr>
          <a:xfrm>
            <a:off x="1397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87" name="Google Shape;187;p44"/>
          <p:cNvCxnSpPr/>
          <p:nvPr/>
        </p:nvCxnSpPr>
        <p:spPr>
          <a:xfrm>
            <a:off x="3669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88" name="Google Shape;188;p44"/>
          <p:cNvSpPr txBox="1"/>
          <p:nvPr/>
        </p:nvSpPr>
        <p:spPr>
          <a:xfrm>
            <a:off x="3461250" y="2773200"/>
            <a:ext cx="2125500" cy="1862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DB &amp; verificación de resultados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Pruebas de estrés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Pruebas de seguridad</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DEFC52"/>
              </a:buClr>
              <a:buSzPts val="1200"/>
              <a:buFont typeface="DM Sans"/>
              <a:buChar char="✓"/>
            </a:pPr>
            <a:r>
              <a:rPr lang="es" sz="12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Pruebas automatizadas</a:t>
            </a:r>
            <a:endParaRPr sz="1200">
              <a:solidFill>
                <a:srgbClr val="83AEFB"/>
              </a:solidFill>
              <a:latin typeface="DM Sans"/>
              <a:ea typeface="DM Sans"/>
              <a:cs typeface="DM Sans"/>
              <a:sym typeface="DM Sans"/>
            </a:endParaRPr>
          </a:p>
        </p:txBody>
      </p:sp>
      <p:sp>
        <p:nvSpPr>
          <p:cNvPr id="189" name="Google Shape;189;p44"/>
          <p:cNvSpPr txBox="1"/>
          <p:nvPr/>
        </p:nvSpPr>
        <p:spPr>
          <a:xfrm>
            <a:off x="1129925" y="2773200"/>
            <a:ext cx="2178000" cy="1180200"/>
          </a:xfrm>
          <a:prstGeom prst="rect">
            <a:avLst/>
          </a:prstGeom>
          <a:noFill/>
          <a:ln>
            <a:noFill/>
          </a:ln>
        </p:spPr>
        <p:txBody>
          <a:bodyPr anchorCtr="0" anchor="t" bIns="91425" lIns="91425" spcFirstLastPara="1" rIns="91425" wrap="square" tIns="91425">
            <a:spAutoFit/>
          </a:bodyPr>
          <a:lstStyle/>
          <a:p>
            <a:pPr indent="-304800" lvl="0" marL="457200" marR="0" rtl="0" algn="l">
              <a:lnSpc>
                <a:spcPct val="100000"/>
              </a:lnSpc>
              <a:spcBef>
                <a:spcPts val="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Pruebas de servicios</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0"/>
              </a:spcAft>
              <a:buClr>
                <a:srgbClr val="EA90FF"/>
              </a:buClr>
              <a:buSzPts val="1200"/>
              <a:buFont typeface="DM Sans"/>
              <a:buChar char="✓"/>
            </a:pPr>
            <a:r>
              <a:rPr lang="es" sz="1200">
                <a:solidFill>
                  <a:schemeClr val="lt1"/>
                </a:solidFill>
                <a:latin typeface="DM Sans"/>
                <a:ea typeface="DM Sans"/>
                <a:cs typeface="DM Sans"/>
                <a:sym typeface="DM Sans"/>
              </a:rPr>
              <a:t>SOAP y REST</a:t>
            </a:r>
            <a:endParaRPr sz="1200">
              <a:solidFill>
                <a:schemeClr val="lt1"/>
              </a:solidFill>
              <a:latin typeface="DM Sans"/>
              <a:ea typeface="DM Sans"/>
              <a:cs typeface="DM Sans"/>
              <a:sym typeface="DM Sans"/>
            </a:endParaRPr>
          </a:p>
          <a:p>
            <a:pPr indent="-304800" lvl="0" marL="457200" marR="0" rtl="0" algn="l">
              <a:lnSpc>
                <a:spcPct val="100000"/>
              </a:lnSpc>
              <a:spcBef>
                <a:spcPts val="1000"/>
              </a:spcBef>
              <a:spcAft>
                <a:spcPts val="1000"/>
              </a:spcAft>
              <a:buClr>
                <a:srgbClr val="EA90FF"/>
              </a:buClr>
              <a:buSzPts val="1200"/>
              <a:buFont typeface="DM Sans"/>
              <a:buChar char="✓"/>
            </a:pPr>
            <a:r>
              <a:rPr lang="es" sz="1200">
                <a:solidFill>
                  <a:schemeClr val="lt1"/>
                </a:solidFill>
                <a:latin typeface="DM Sans"/>
                <a:ea typeface="DM Sans"/>
                <a:cs typeface="DM Sans"/>
                <a:sym typeface="DM Sans"/>
              </a:rPr>
              <a:t>Herramientas para API testing</a:t>
            </a:r>
            <a:endParaRPr sz="12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8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8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Clr>
                <a:srgbClr val="000000"/>
              </a:buClr>
              <a:buSzPts val="1100"/>
              <a:buFont typeface="Arial"/>
              <a:buNone/>
            </a:pPr>
            <a:r>
              <a:rPr b="1" lang="es" sz="3500">
                <a:solidFill>
                  <a:schemeClr val="lt1"/>
                </a:solidFill>
                <a:latin typeface="DM Sans"/>
                <a:ea typeface="DM Sans"/>
                <a:cs typeface="DM Sans"/>
                <a:sym typeface="DM Sans"/>
              </a:rPr>
              <a:t>JMeter</a:t>
            </a:r>
            <a:endParaRPr b="1" sz="3500">
              <a:solidFill>
                <a:schemeClr val="lt1"/>
              </a:solidFill>
              <a:latin typeface="DM Sans"/>
              <a:ea typeface="DM Sans"/>
              <a:cs typeface="DM Sans"/>
              <a:sym typeface="DM Sans"/>
            </a:endParaRPr>
          </a:p>
        </p:txBody>
      </p:sp>
      <p:sp>
        <p:nvSpPr>
          <p:cNvPr id="503" name="Google Shape;503;p89"/>
          <p:cNvSpPr txBox="1"/>
          <p:nvPr/>
        </p:nvSpPr>
        <p:spPr>
          <a:xfrm>
            <a:off x="5989850" y="1716550"/>
            <a:ext cx="2166300" cy="226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JMeter es la herramienta más conocida para todo lo relacionado con pruebas de estrés. Esta herramienta contiene todo lo necesario para cualquier tipo de performance que se quiera medir de un sistema.</a:t>
            </a:r>
            <a:endParaRPr sz="1350">
              <a:latin typeface="DM Sans"/>
              <a:ea typeface="DM Sans"/>
              <a:cs typeface="DM Sans"/>
              <a:sym typeface="DM Sans"/>
            </a:endParaRPr>
          </a:p>
        </p:txBody>
      </p:sp>
      <p:pic>
        <p:nvPicPr>
          <p:cNvPr id="504" name="Google Shape;504;p89"/>
          <p:cNvPicPr preferRelativeResize="0"/>
          <p:nvPr/>
        </p:nvPicPr>
        <p:blipFill rotWithShape="1">
          <a:blip r:embed="rId3">
            <a:alphaModFix/>
          </a:blip>
          <a:srcRect b="13678" l="6454" r="37124" t="31475"/>
          <a:stretch/>
        </p:blipFill>
        <p:spPr>
          <a:xfrm>
            <a:off x="979425" y="1506050"/>
            <a:ext cx="4807026" cy="262712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90"/>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lt1"/>
                </a:solidFill>
                <a:latin typeface="DM Sans"/>
                <a:ea typeface="DM Sans"/>
                <a:cs typeface="DM Sans"/>
                <a:sym typeface="DM Sans"/>
              </a:rPr>
              <a:t>Ejemplo JMeter</a:t>
            </a:r>
            <a:endParaRPr b="1" sz="3500">
              <a:solidFill>
                <a:schemeClr val="lt1"/>
              </a:solidFill>
              <a:latin typeface="DM Sans"/>
              <a:ea typeface="DM Sans"/>
              <a:cs typeface="DM Sans"/>
              <a:sym typeface="DM Sans"/>
            </a:endParaRPr>
          </a:p>
        </p:txBody>
      </p:sp>
      <p:sp>
        <p:nvSpPr>
          <p:cNvPr id="510" name="Google Shape;510;p90"/>
          <p:cNvSpPr txBox="1"/>
          <p:nvPr/>
        </p:nvSpPr>
        <p:spPr>
          <a:xfrm>
            <a:off x="464750" y="46378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100">
                <a:solidFill>
                  <a:srgbClr val="999999"/>
                </a:solidFill>
                <a:latin typeface="DM Sans"/>
                <a:ea typeface="DM Sans"/>
                <a:cs typeface="DM Sans"/>
                <a:sym typeface="DM Sans"/>
              </a:rPr>
              <a:t>Fuente: </a:t>
            </a:r>
            <a:r>
              <a:rPr lang="es" sz="1100" u="sng">
                <a:solidFill>
                  <a:schemeClr val="hlink"/>
                </a:solidFill>
                <a:latin typeface="DM Sans"/>
                <a:ea typeface="DM Sans"/>
                <a:cs typeface="DM Sans"/>
                <a:sym typeface="DM Sans"/>
                <a:hlinkClick r:id="rId3"/>
              </a:rPr>
              <a:t>Enlace</a:t>
            </a:r>
            <a:endParaRPr i="1" sz="1100" u="sng">
              <a:solidFill>
                <a:srgbClr val="83AEFB"/>
              </a:solidFill>
              <a:latin typeface="DM Sans"/>
              <a:ea typeface="DM Sans"/>
              <a:cs typeface="DM Sans"/>
              <a:sym typeface="DM Sans"/>
            </a:endParaRPr>
          </a:p>
        </p:txBody>
      </p:sp>
      <p:pic>
        <p:nvPicPr>
          <p:cNvPr id="511" name="Google Shape;511;p90" title="Ejemplo de prueba de carga con JMeter">
            <a:hlinkClick r:id="rId4"/>
          </p:cNvPr>
          <p:cNvPicPr preferRelativeResize="0"/>
          <p:nvPr/>
        </p:nvPicPr>
        <p:blipFill>
          <a:blip r:embed="rId5">
            <a:alphaModFix/>
          </a:blip>
          <a:stretch>
            <a:fillRect/>
          </a:stretch>
        </p:blipFill>
        <p:spPr>
          <a:xfrm>
            <a:off x="2360350" y="1167975"/>
            <a:ext cx="4423300" cy="33174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9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Presentando resultados</a:t>
            </a:r>
            <a:endParaRPr b="1" sz="4000">
              <a:solidFill>
                <a:schemeClr val="dk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9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92"/>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Resultados positivos</a:t>
            </a:r>
            <a:endParaRPr b="1" sz="4000">
              <a:solidFill>
                <a:schemeClr val="dk1"/>
              </a:solidFill>
              <a:latin typeface="DM Sans"/>
              <a:ea typeface="DM Sans"/>
              <a:cs typeface="DM Sans"/>
              <a:sym typeface="DM Sans"/>
            </a:endParaRPr>
          </a:p>
        </p:txBody>
      </p:sp>
      <p:sp>
        <p:nvSpPr>
          <p:cNvPr id="523" name="Google Shape;523;p92"/>
          <p:cNvSpPr txBox="1"/>
          <p:nvPr/>
        </p:nvSpPr>
        <p:spPr>
          <a:xfrm>
            <a:off x="3649500" y="2323888"/>
            <a:ext cx="49872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 sz="1350">
                <a:latin typeface="DM Sans"/>
                <a:ea typeface="DM Sans"/>
                <a:cs typeface="DM Sans"/>
                <a:sym typeface="DM Sans"/>
              </a:rPr>
              <a:t>Las métricas como resultados se utilizan de dos formas. Frente a respuestas positivas, el sistema necesitará una revisión en una temporalidad elegida por el equipo técnico para saber que esos números se mantienen en el tiempo. </a:t>
            </a:r>
            <a:endParaRPr sz="1350">
              <a:latin typeface="DM Sans"/>
              <a:ea typeface="DM Sans"/>
              <a:cs typeface="DM Sans"/>
              <a:sym typeface="DM Sans"/>
            </a:endParaRPr>
          </a:p>
          <a:p>
            <a:pPr indent="0" lvl="0" marL="0" rtl="0" algn="l">
              <a:lnSpc>
                <a:spcPct val="115000"/>
              </a:lnSpc>
              <a:spcBef>
                <a:spcPts val="0"/>
              </a:spcBef>
              <a:spcAft>
                <a:spcPts val="0"/>
              </a:spcAft>
              <a:buNone/>
            </a:pPr>
            <a:r>
              <a:rPr lang="es" sz="1350">
                <a:latin typeface="DM Sans"/>
                <a:ea typeface="DM Sans"/>
                <a:cs typeface="DM Sans"/>
                <a:sym typeface="DM Sans"/>
              </a:rPr>
              <a:t>O deberá corregirse algo.</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pic>
        <p:nvPicPr>
          <p:cNvPr id="524" name="Google Shape;524;p92"/>
          <p:cNvPicPr preferRelativeResize="0"/>
          <p:nvPr/>
        </p:nvPicPr>
        <p:blipFill rotWithShape="1">
          <a:blip r:embed="rId3">
            <a:alphaModFix/>
          </a:blip>
          <a:srcRect b="0" l="0" r="0" t="0"/>
          <a:stretch/>
        </p:blipFill>
        <p:spPr>
          <a:xfrm>
            <a:off x="884825" y="1333213"/>
            <a:ext cx="2477075" cy="2477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93"/>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Resultados negativos</a:t>
            </a:r>
            <a:endParaRPr b="1" sz="4000">
              <a:solidFill>
                <a:schemeClr val="dk1"/>
              </a:solidFill>
              <a:latin typeface="DM Sans"/>
              <a:ea typeface="DM Sans"/>
              <a:cs typeface="DM Sans"/>
              <a:sym typeface="DM Sans"/>
            </a:endParaRPr>
          </a:p>
        </p:txBody>
      </p:sp>
      <p:sp>
        <p:nvSpPr>
          <p:cNvPr id="530" name="Google Shape;530;p93"/>
          <p:cNvSpPr txBox="1"/>
          <p:nvPr/>
        </p:nvSpPr>
        <p:spPr>
          <a:xfrm>
            <a:off x="457725" y="231367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Cuando las métricas traen resultados malos, se hará el informe y la responsabilidad deberá ser llevada entre dos o cuatro áreas distintas. En un primer lugar, los desarrolladores deben trabajar con los sysadmins o infraestructura para ver el problema, y esto podría escalar a un arquitecto de software o a un database administrator, si el problema es una base de datos.</a:t>
            </a:r>
            <a:endParaRPr sz="1350">
              <a:highlight>
                <a:srgbClr val="EA90FF"/>
              </a:highlight>
              <a:latin typeface="DM Sans"/>
              <a:ea typeface="DM Sans"/>
              <a:cs typeface="DM Sans"/>
              <a:sym typeface="DM Sans"/>
            </a:endParaRPr>
          </a:p>
        </p:txBody>
      </p:sp>
      <p:pic>
        <p:nvPicPr>
          <p:cNvPr id="531" name="Google Shape;531;p93"/>
          <p:cNvPicPr preferRelativeResize="0"/>
          <p:nvPr/>
        </p:nvPicPr>
        <p:blipFill rotWithShape="1">
          <a:blip r:embed="rId3">
            <a:alphaModFix/>
          </a:blip>
          <a:srcRect b="0" l="0" r="0" t="0"/>
          <a:stretch/>
        </p:blipFill>
        <p:spPr>
          <a:xfrm>
            <a:off x="6092600" y="1340337"/>
            <a:ext cx="2462825" cy="24628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94"/>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537" name="Google Shape;537;p94"/>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5"/>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Pruebas de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83AEFB"/>
                </a:solidFill>
                <a:latin typeface="DM Sans"/>
                <a:ea typeface="DM Sans"/>
                <a:cs typeface="DM Sans"/>
                <a:sym typeface="DM Sans"/>
              </a:rPr>
              <a:t>seguridad</a:t>
            </a:r>
            <a:endParaRPr b="1" sz="4000">
              <a:solidFill>
                <a:srgbClr val="83AEFB"/>
              </a:solidFill>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9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EAFF6A"/>
                </a:solidFill>
                <a:latin typeface="DM Sans"/>
                <a:ea typeface="DM Sans"/>
                <a:cs typeface="DM Sans"/>
                <a:sym typeface="DM Sans"/>
              </a:rPr>
              <a:t>Pentesting</a:t>
            </a:r>
            <a:endParaRPr b="1" sz="4000">
              <a:solidFill>
                <a:srgbClr val="EAFF6A"/>
              </a:solidFill>
              <a:latin typeface="DM Sans"/>
              <a:ea typeface="DM Sans"/>
              <a:cs typeface="DM Sans"/>
              <a:sym typeface="DM Sans"/>
            </a:endParaRPr>
          </a:p>
        </p:txBody>
      </p:sp>
      <p:sp>
        <p:nvSpPr>
          <p:cNvPr id="548" name="Google Shape;548;p96"/>
          <p:cNvSpPr txBox="1"/>
          <p:nvPr/>
        </p:nvSpPr>
        <p:spPr>
          <a:xfrm>
            <a:off x="473350" y="1626100"/>
            <a:ext cx="7169400" cy="1723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chemeClr val="lt1"/>
                </a:solidFill>
                <a:latin typeface="DM Sans"/>
                <a:ea typeface="DM Sans"/>
                <a:cs typeface="DM Sans"/>
                <a:sym typeface="DM Sans"/>
              </a:rPr>
              <a:t>Las pruebas de penetración, que en inglés son penetration testing, son las pruebas que QA debería hacer sobre la aplicación para evitar posibles brechas de seguridad.</a:t>
            </a:r>
            <a:endParaRPr b="1" sz="2500">
              <a:solidFill>
                <a:srgbClr val="EAFF6A"/>
              </a:solidFill>
              <a:latin typeface="DM Sans"/>
              <a:ea typeface="DM Sans"/>
              <a:cs typeface="DM Sans"/>
              <a:sym typeface="DM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9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7"/>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Seguridad en desarrollo</a:t>
            </a:r>
            <a:endParaRPr b="1" sz="4000">
              <a:solidFill>
                <a:schemeClr val="dk1"/>
              </a:solidFill>
              <a:latin typeface="DM Sans"/>
              <a:ea typeface="DM Sans"/>
              <a:cs typeface="DM Sans"/>
              <a:sym typeface="DM Sans"/>
            </a:endParaRPr>
          </a:p>
        </p:txBody>
      </p:sp>
      <p:sp>
        <p:nvSpPr>
          <p:cNvPr id="555" name="Google Shape;555;p97"/>
          <p:cNvSpPr txBox="1"/>
          <p:nvPr/>
        </p:nvSpPr>
        <p:spPr>
          <a:xfrm>
            <a:off x="3649500" y="2323888"/>
            <a:ext cx="4987200" cy="18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Es una tendencia en el mundo del desarrollo, dejar de lado la seguridad de las aplicaciones en manos de gente externa, pero es importante tener en cuenta que las primeras pruebas de seguridad tiene que ser generadas en el ciclo de desarrollo para evitar mal uso de los usuarios, ataques de seguridad, mala de calidad de software, etc...</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pic>
        <p:nvPicPr>
          <p:cNvPr id="556" name="Google Shape;556;p97"/>
          <p:cNvPicPr preferRelativeResize="0"/>
          <p:nvPr/>
        </p:nvPicPr>
        <p:blipFill rotWithShape="1">
          <a:blip r:embed="rId3">
            <a:alphaModFix/>
          </a:blip>
          <a:srcRect b="0" l="13185" r="32619" t="0"/>
          <a:stretch/>
        </p:blipFill>
        <p:spPr>
          <a:xfrm>
            <a:off x="111200" y="681213"/>
            <a:ext cx="3073625" cy="37810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Seguridad en testing</a:t>
            </a:r>
            <a:endParaRPr b="1" sz="4000">
              <a:solidFill>
                <a:schemeClr val="dk1"/>
              </a:solidFill>
              <a:latin typeface="DM Sans"/>
              <a:ea typeface="DM Sans"/>
              <a:cs typeface="DM Sans"/>
              <a:sym typeface="DM Sans"/>
            </a:endParaRPr>
          </a:p>
        </p:txBody>
      </p:sp>
      <p:sp>
        <p:nvSpPr>
          <p:cNvPr id="562" name="Google Shape;562;p98"/>
          <p:cNvSpPr txBox="1"/>
          <p:nvPr/>
        </p:nvSpPr>
        <p:spPr>
          <a:xfrm>
            <a:off x="457725" y="231367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Los aspectos de seguridad de información de las aplicaciones web deben ser responsabilidad de los probadores y tenerse en cuenta dentro de un proceso de calidad, porque también es un punto crítico viéndose involucrada información de bases de datos y la disponibilidad de la aplicación, para destacar algunas áreas.</a:t>
            </a:r>
            <a:endParaRPr sz="1350">
              <a:highlight>
                <a:srgbClr val="EA90FF"/>
              </a:highlight>
              <a:latin typeface="DM Sans"/>
              <a:ea typeface="DM Sans"/>
              <a:cs typeface="DM Sans"/>
              <a:sym typeface="DM Sans"/>
            </a:endParaRPr>
          </a:p>
        </p:txBody>
      </p:sp>
      <p:pic>
        <p:nvPicPr>
          <p:cNvPr id="563" name="Google Shape;563;p98"/>
          <p:cNvPicPr preferRelativeResize="0"/>
          <p:nvPr/>
        </p:nvPicPr>
        <p:blipFill rotWithShape="1">
          <a:blip r:embed="rId3">
            <a:alphaModFix/>
          </a:blip>
          <a:srcRect b="0" l="0" r="0" t="0"/>
          <a:stretch/>
        </p:blipFill>
        <p:spPr>
          <a:xfrm>
            <a:off x="5977325" y="1465667"/>
            <a:ext cx="2212175" cy="221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45"/>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Pruebas No-funcionales</a:t>
            </a:r>
            <a:endParaRPr b="1" sz="4000">
              <a:solidFill>
                <a:schemeClr val="dk1"/>
              </a:solidFill>
              <a:latin typeface="DM Sans"/>
              <a:ea typeface="DM Sans"/>
              <a:cs typeface="DM Sans"/>
              <a:sym typeface="DM Sans"/>
            </a:endParaRPr>
          </a:p>
        </p:txBody>
      </p:sp>
      <p:sp>
        <p:nvSpPr>
          <p:cNvPr id="195" name="Google Shape;195;p45"/>
          <p:cNvSpPr txBox="1"/>
          <p:nvPr/>
        </p:nvSpPr>
        <p:spPr>
          <a:xfrm>
            <a:off x="457725" y="221162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Como ya hablamos de ellas en el pasado, requieren un conocimiento extra y tiempo de preparación para poder hacerlas, pero es importante que tengan un primer acercamiento para que sepan de </a:t>
            </a:r>
            <a:r>
              <a:rPr lang="es" sz="1350">
                <a:latin typeface="DM Sans"/>
                <a:ea typeface="DM Sans"/>
                <a:cs typeface="DM Sans"/>
                <a:sym typeface="DM Sans"/>
              </a:rPr>
              <a:t>qué</a:t>
            </a:r>
            <a:r>
              <a:rPr lang="es" sz="1350">
                <a:latin typeface="DM Sans"/>
                <a:ea typeface="DM Sans"/>
                <a:cs typeface="DM Sans"/>
                <a:sym typeface="DM Sans"/>
              </a:rPr>
              <a:t> se tratan. Hoy veremos las 4 más importantes, su importancia, y algunas herramientas.</a:t>
            </a:r>
            <a:endParaRPr sz="1350">
              <a:latin typeface="DM Sans"/>
              <a:ea typeface="DM Sans"/>
              <a:cs typeface="DM Sans"/>
              <a:sym typeface="DM Sans"/>
            </a:endParaRPr>
          </a:p>
        </p:txBody>
      </p:sp>
      <p:pic>
        <p:nvPicPr>
          <p:cNvPr id="196" name="Google Shape;196;p45"/>
          <p:cNvPicPr preferRelativeResize="0"/>
          <p:nvPr/>
        </p:nvPicPr>
        <p:blipFill rotWithShape="1">
          <a:blip r:embed="rId3">
            <a:alphaModFix/>
          </a:blip>
          <a:srcRect b="0" l="0" r="0" t="0"/>
          <a:stretch/>
        </p:blipFill>
        <p:spPr>
          <a:xfrm>
            <a:off x="6167550" y="1302875"/>
            <a:ext cx="2537750" cy="25377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9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9"/>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Necesidad de seguridad</a:t>
            </a:r>
            <a:endParaRPr b="1" sz="4000">
              <a:solidFill>
                <a:schemeClr val="dk1"/>
              </a:solidFill>
              <a:latin typeface="DM Sans"/>
              <a:ea typeface="DM Sans"/>
              <a:cs typeface="DM Sans"/>
              <a:sym typeface="DM Sans"/>
            </a:endParaRPr>
          </a:p>
        </p:txBody>
      </p:sp>
      <p:sp>
        <p:nvSpPr>
          <p:cNvPr id="570" name="Google Shape;570;p99"/>
          <p:cNvSpPr txBox="1"/>
          <p:nvPr/>
        </p:nvSpPr>
        <p:spPr>
          <a:xfrm>
            <a:off x="3649500" y="2323888"/>
            <a:ext cx="4987200" cy="16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Con esto se ve la necesidad de integrar la seguridad con el concepto de calidad del software, ampliando el concepto de pruebas de software y cómo se puede establecer un modelo que permita llevar a cabo esta difícil tarea de encontrar las vulnerabilidades de una plataforma web.</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pic>
        <p:nvPicPr>
          <p:cNvPr id="571" name="Google Shape;571;p99"/>
          <p:cNvPicPr preferRelativeResize="0"/>
          <p:nvPr/>
        </p:nvPicPr>
        <p:blipFill rotWithShape="1">
          <a:blip r:embed="rId3">
            <a:alphaModFix/>
          </a:blip>
          <a:srcRect b="0" l="0" r="0" t="0"/>
          <a:stretch/>
        </p:blipFill>
        <p:spPr>
          <a:xfrm>
            <a:off x="335700" y="1699375"/>
            <a:ext cx="3101774" cy="17447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100"/>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Seguridad en testing</a:t>
            </a:r>
            <a:endParaRPr b="1" sz="4000">
              <a:solidFill>
                <a:schemeClr val="dk1"/>
              </a:solidFill>
              <a:latin typeface="DM Sans"/>
              <a:ea typeface="DM Sans"/>
              <a:cs typeface="DM Sans"/>
              <a:sym typeface="DM Sans"/>
            </a:endParaRPr>
          </a:p>
        </p:txBody>
      </p:sp>
      <p:sp>
        <p:nvSpPr>
          <p:cNvPr id="577" name="Google Shape;577;p100"/>
          <p:cNvSpPr txBox="1"/>
          <p:nvPr/>
        </p:nvSpPr>
        <p:spPr>
          <a:xfrm>
            <a:off x="457725" y="231367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Los aspectos de seguridad de información de las aplicaciones web deben ser responsabilidad de los probadores y tenerse en cuenta dentro de un proceso de calidad, porque también es un punto crítico viéndose involucrada información de bases de datos y la disponibilidad de la aplicación, para destacar algunas áreas.</a:t>
            </a:r>
            <a:endParaRPr sz="1350">
              <a:highlight>
                <a:srgbClr val="EA90FF"/>
              </a:highlight>
              <a:latin typeface="DM Sans"/>
              <a:ea typeface="DM Sans"/>
              <a:cs typeface="DM Sans"/>
              <a:sym typeface="DM Sans"/>
            </a:endParaRPr>
          </a:p>
        </p:txBody>
      </p:sp>
      <p:pic>
        <p:nvPicPr>
          <p:cNvPr id="578" name="Google Shape;578;p100"/>
          <p:cNvPicPr preferRelativeResize="0"/>
          <p:nvPr/>
        </p:nvPicPr>
        <p:blipFill rotWithShape="1">
          <a:blip r:embed="rId3">
            <a:alphaModFix/>
          </a:blip>
          <a:srcRect b="0" l="0" r="0" t="0"/>
          <a:stretch/>
        </p:blipFill>
        <p:spPr>
          <a:xfrm>
            <a:off x="5977325" y="1465667"/>
            <a:ext cx="2212175" cy="22121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10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Vulnerabilidades</a:t>
            </a:r>
            <a:endParaRPr b="1" sz="4000">
              <a:solidFill>
                <a:schemeClr val="dk1"/>
              </a:solidFill>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10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02"/>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¿Qué son las vulnerabilidades?</a:t>
            </a:r>
            <a:endParaRPr b="1" sz="4000">
              <a:solidFill>
                <a:schemeClr val="dk1"/>
              </a:solidFill>
              <a:latin typeface="DM Sans"/>
              <a:ea typeface="DM Sans"/>
              <a:cs typeface="DM Sans"/>
              <a:sym typeface="DM Sans"/>
            </a:endParaRPr>
          </a:p>
        </p:txBody>
      </p:sp>
      <p:sp>
        <p:nvSpPr>
          <p:cNvPr id="590" name="Google Shape;590;p102"/>
          <p:cNvSpPr txBox="1"/>
          <p:nvPr/>
        </p:nvSpPr>
        <p:spPr>
          <a:xfrm>
            <a:off x="3649500" y="2323888"/>
            <a:ext cx="4987200" cy="1878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Las vulnerabilidades son todas las brechas de seguridad en un aplicación desde donde alguien puede aprovecharse para romper la aplicación o hacer algún robo de información. Ahora hablaremos de algunas de las vulnerabilidades más comunes y que desde nuestro lado podemos investigar.</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pic>
        <p:nvPicPr>
          <p:cNvPr id="591" name="Google Shape;591;p102"/>
          <p:cNvPicPr preferRelativeResize="0"/>
          <p:nvPr/>
        </p:nvPicPr>
        <p:blipFill rotWithShape="1">
          <a:blip r:embed="rId3">
            <a:alphaModFix/>
          </a:blip>
          <a:srcRect b="0" l="0" r="0" t="0"/>
          <a:stretch/>
        </p:blipFill>
        <p:spPr>
          <a:xfrm>
            <a:off x="713675" y="1555838"/>
            <a:ext cx="2031825" cy="203182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10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Autentificación</a:t>
            </a:r>
            <a:endParaRPr b="1" sz="4000">
              <a:solidFill>
                <a:schemeClr val="dk1"/>
              </a:solidFill>
              <a:latin typeface="DM Sans"/>
              <a:ea typeface="DM Sans"/>
              <a:cs typeface="DM Sans"/>
              <a:sym typeface="DM Sans"/>
            </a:endParaRPr>
          </a:p>
        </p:txBody>
      </p:sp>
      <p:sp>
        <p:nvSpPr>
          <p:cNvPr id="597" name="Google Shape;597;p103"/>
          <p:cNvSpPr txBox="1"/>
          <p:nvPr/>
        </p:nvSpPr>
        <p:spPr>
          <a:xfrm>
            <a:off x="457725" y="2313675"/>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Consiste en la verificación de la identidad de un usuario que tiene permisos para acceder a la aplicación. Los atacantes usualmente buscan quebrantar cualquier mecanismo de autenticación que se les presente con el fin de ingresar a la información que requieren.</a:t>
            </a:r>
            <a:endParaRPr sz="1350">
              <a:highlight>
                <a:srgbClr val="EA90FF"/>
              </a:highlight>
              <a:latin typeface="DM Sans"/>
              <a:ea typeface="DM Sans"/>
              <a:cs typeface="DM Sans"/>
              <a:sym typeface="DM Sans"/>
            </a:endParaRPr>
          </a:p>
        </p:txBody>
      </p:sp>
      <p:pic>
        <p:nvPicPr>
          <p:cNvPr id="598" name="Google Shape;598;p103"/>
          <p:cNvPicPr preferRelativeResize="0"/>
          <p:nvPr/>
        </p:nvPicPr>
        <p:blipFill rotWithShape="1">
          <a:blip r:embed="rId3">
            <a:alphaModFix/>
          </a:blip>
          <a:srcRect b="0" l="0" r="0" t="0"/>
          <a:stretch/>
        </p:blipFill>
        <p:spPr>
          <a:xfrm>
            <a:off x="5506500" y="1666875"/>
            <a:ext cx="3217325" cy="1809750"/>
          </a:xfrm>
          <a:prstGeom prst="rect">
            <a:avLst/>
          </a:prstGeom>
          <a:noFill/>
          <a:ln>
            <a:noFill/>
          </a:ln>
        </p:spPr>
      </p:pic>
      <p:sp>
        <p:nvSpPr>
          <p:cNvPr id="599" name="Google Shape;599;p103"/>
          <p:cNvSpPr txBox="1"/>
          <p:nvPr/>
        </p:nvSpPr>
        <p:spPr>
          <a:xfrm>
            <a:off x="265350" y="45411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999999"/>
                </a:solidFill>
                <a:latin typeface="DM Sans"/>
                <a:ea typeface="DM Sans"/>
                <a:cs typeface="DM Sans"/>
                <a:sym typeface="DM Sans"/>
              </a:rPr>
              <a:t>Fuente: </a:t>
            </a:r>
            <a:r>
              <a:rPr lang="es" sz="1300" u="sng">
                <a:solidFill>
                  <a:srgbClr val="999999"/>
                </a:solidFill>
                <a:latin typeface="DM Sans"/>
                <a:ea typeface="DM Sans"/>
                <a:cs typeface="DM Sans"/>
                <a:sym typeface="DM Sans"/>
                <a:hlinkClick r:id="rId4">
                  <a:extLst>
                    <a:ext uri="{A12FA001-AC4F-418D-AE19-62706E023703}">
                      <ahyp:hlinkClr val="tx"/>
                    </a:ext>
                  </a:extLst>
                </a:hlinkClick>
              </a:rPr>
              <a:t>Enlace</a:t>
            </a:r>
            <a:endParaRPr>
              <a:solidFill>
                <a:srgbClr val="999999"/>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3" name="Shape 603"/>
        <p:cNvGrpSpPr/>
        <p:nvPr/>
      </p:nvGrpSpPr>
      <p:grpSpPr>
        <a:xfrm>
          <a:off x="0" y="0"/>
          <a:ext cx="0" cy="0"/>
          <a:chOff x="0" y="0"/>
          <a:chExt cx="0" cy="0"/>
        </a:xfrm>
      </p:grpSpPr>
      <p:sp>
        <p:nvSpPr>
          <p:cNvPr id="604" name="Google Shape;604;p10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04"/>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Gestión de la configuración </a:t>
            </a:r>
            <a:endParaRPr b="1" sz="4000">
              <a:solidFill>
                <a:schemeClr val="dk1"/>
              </a:solidFill>
              <a:latin typeface="DM Sans"/>
              <a:ea typeface="DM Sans"/>
              <a:cs typeface="DM Sans"/>
              <a:sym typeface="DM Sans"/>
            </a:endParaRPr>
          </a:p>
        </p:txBody>
      </p:sp>
      <p:sp>
        <p:nvSpPr>
          <p:cNvPr id="606" name="Google Shape;606;p104"/>
          <p:cNvSpPr txBox="1"/>
          <p:nvPr/>
        </p:nvSpPr>
        <p:spPr>
          <a:xfrm>
            <a:off x="3649500" y="2323888"/>
            <a:ext cx="4987200" cy="167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El conocimiento de la arquitectura de la aplicación web puede revelar información valiosa para un atacante, como los protocolos utilizados, las funcionalidades administrativas, los métodos de cifrado utilizados o el servidor de aplicaciones utilizado que facilitan la labor de un atacante.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pic>
        <p:nvPicPr>
          <p:cNvPr id="607" name="Google Shape;607;p104"/>
          <p:cNvPicPr preferRelativeResize="0"/>
          <p:nvPr/>
        </p:nvPicPr>
        <p:blipFill rotWithShape="1">
          <a:blip r:embed="rId3">
            <a:alphaModFix/>
          </a:blip>
          <a:srcRect b="0" l="0" r="0" t="0"/>
          <a:stretch/>
        </p:blipFill>
        <p:spPr>
          <a:xfrm>
            <a:off x="335700" y="1699375"/>
            <a:ext cx="3101774" cy="1744750"/>
          </a:xfrm>
          <a:prstGeom prst="rect">
            <a:avLst/>
          </a:prstGeom>
          <a:noFill/>
          <a:ln>
            <a:noFill/>
          </a:ln>
        </p:spPr>
      </p:pic>
      <p:sp>
        <p:nvSpPr>
          <p:cNvPr id="608" name="Google Shape;608;p104"/>
          <p:cNvSpPr txBox="1"/>
          <p:nvPr/>
        </p:nvSpPr>
        <p:spPr>
          <a:xfrm>
            <a:off x="265350" y="45411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999999"/>
                </a:solidFill>
                <a:latin typeface="DM Sans"/>
                <a:ea typeface="DM Sans"/>
                <a:cs typeface="DM Sans"/>
                <a:sym typeface="DM Sans"/>
              </a:rPr>
              <a:t>Fuente: </a:t>
            </a:r>
            <a:r>
              <a:rPr lang="es" sz="1300" u="sng">
                <a:solidFill>
                  <a:schemeClr val="hlink"/>
                </a:solidFill>
                <a:latin typeface="DM Sans"/>
                <a:ea typeface="DM Sans"/>
                <a:cs typeface="DM Sans"/>
                <a:sym typeface="DM Sans"/>
                <a:hlinkClick r:id="rId4"/>
              </a:rPr>
              <a:t>Enlace</a:t>
            </a:r>
            <a:endParaRPr>
              <a:solidFill>
                <a:srgbClr val="999999"/>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10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Sesiones</a:t>
            </a:r>
            <a:endParaRPr b="1" sz="4000">
              <a:solidFill>
                <a:schemeClr val="dk1"/>
              </a:solidFill>
              <a:latin typeface="DM Sans"/>
              <a:ea typeface="DM Sans"/>
              <a:cs typeface="DM Sans"/>
              <a:sym typeface="DM Sans"/>
            </a:endParaRPr>
          </a:p>
        </p:txBody>
      </p:sp>
      <p:sp>
        <p:nvSpPr>
          <p:cNvPr id="614" name="Google Shape;614;p105"/>
          <p:cNvSpPr txBox="1"/>
          <p:nvPr/>
        </p:nvSpPr>
        <p:spPr>
          <a:xfrm>
            <a:off x="457725" y="2313675"/>
            <a:ext cx="4730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gestión de sesiones en una aplicación web es un aspecto importante en la seguridad de información, puesto que estas necesitan mantener el estado de las peticiones del cliente y a partir de las sesiones se pueden asociar entre sí; los navegadores almacenan información sobre las sesiones en cookies.</a:t>
            </a:r>
            <a:endParaRPr sz="1350">
              <a:highlight>
                <a:srgbClr val="EA90FF"/>
              </a:highlight>
              <a:latin typeface="DM Sans"/>
              <a:ea typeface="DM Sans"/>
              <a:cs typeface="DM Sans"/>
              <a:sym typeface="DM Sans"/>
            </a:endParaRPr>
          </a:p>
        </p:txBody>
      </p:sp>
      <p:sp>
        <p:nvSpPr>
          <p:cNvPr id="615" name="Google Shape;615;p105"/>
          <p:cNvSpPr txBox="1"/>
          <p:nvPr/>
        </p:nvSpPr>
        <p:spPr>
          <a:xfrm>
            <a:off x="265350" y="45411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999999"/>
                </a:solidFill>
                <a:latin typeface="DM Sans"/>
                <a:ea typeface="DM Sans"/>
                <a:cs typeface="DM Sans"/>
                <a:sym typeface="DM Sans"/>
              </a:rPr>
              <a:t>Fuente:</a:t>
            </a:r>
            <a:r>
              <a:rPr lang="es" sz="1300" u="sng">
                <a:solidFill>
                  <a:schemeClr val="hlink"/>
                </a:solidFill>
                <a:latin typeface="DM Sans"/>
                <a:ea typeface="DM Sans"/>
                <a:cs typeface="DM Sans"/>
                <a:sym typeface="DM Sans"/>
                <a:hlinkClick r:id="rId3"/>
              </a:rPr>
              <a:t> Enlace</a:t>
            </a:r>
            <a:endParaRPr>
              <a:solidFill>
                <a:srgbClr val="999999"/>
              </a:solidFill>
              <a:latin typeface="DM Sans"/>
              <a:ea typeface="DM Sans"/>
              <a:cs typeface="DM Sans"/>
              <a:sym typeface="DM Sans"/>
            </a:endParaRPr>
          </a:p>
        </p:txBody>
      </p:sp>
      <p:pic>
        <p:nvPicPr>
          <p:cNvPr id="616" name="Google Shape;616;p105"/>
          <p:cNvPicPr preferRelativeResize="0"/>
          <p:nvPr/>
        </p:nvPicPr>
        <p:blipFill rotWithShape="1">
          <a:blip r:embed="rId4">
            <a:alphaModFix/>
          </a:blip>
          <a:srcRect b="0" l="0" r="0" t="0"/>
          <a:stretch/>
        </p:blipFill>
        <p:spPr>
          <a:xfrm>
            <a:off x="6257275" y="1422713"/>
            <a:ext cx="2298075" cy="2298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10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Validación de datos</a:t>
            </a:r>
            <a:endParaRPr b="1" sz="4000">
              <a:solidFill>
                <a:schemeClr val="dk1"/>
              </a:solidFill>
              <a:latin typeface="DM Sans"/>
              <a:ea typeface="DM Sans"/>
              <a:cs typeface="DM Sans"/>
              <a:sym typeface="DM Sans"/>
            </a:endParaRPr>
          </a:p>
        </p:txBody>
      </p:sp>
      <p:sp>
        <p:nvSpPr>
          <p:cNvPr id="622" name="Google Shape;622;p106"/>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Tal como su nombre lo dice, se refiere a la verificación de datos de entrada permitidos dentro de la aplicación, y es una de las debilidades más frecuentes en las aplicaciones web.</a:t>
            </a:r>
            <a:endParaRPr sz="1350">
              <a:latin typeface="DM Sans"/>
              <a:ea typeface="DM Sans"/>
              <a:cs typeface="DM Sans"/>
              <a:sym typeface="DM Sans"/>
            </a:endParaRPr>
          </a:p>
        </p:txBody>
      </p:sp>
      <p:sp>
        <p:nvSpPr>
          <p:cNvPr id="623" name="Google Shape;623;p106"/>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importante partir de la premisa de que ningún dato ingresado es confiable; además, se debe definir qué se permite teniendo en cuenta el modelo de datos, la lógica del negocio y la definición de tipo de variables en la programación.</a:t>
            </a:r>
            <a:endParaRPr sz="1350">
              <a:latin typeface="DM Sans"/>
              <a:ea typeface="DM Sans"/>
              <a:cs typeface="DM Sans"/>
              <a:sym typeface="DM Sans"/>
            </a:endParaRPr>
          </a:p>
        </p:txBody>
      </p:sp>
      <p:sp>
        <p:nvSpPr>
          <p:cNvPr id="624" name="Google Shape;624;p106"/>
          <p:cNvSpPr txBox="1"/>
          <p:nvPr/>
        </p:nvSpPr>
        <p:spPr>
          <a:xfrm>
            <a:off x="265350" y="45411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999999"/>
                </a:solidFill>
                <a:latin typeface="DM Sans"/>
                <a:ea typeface="DM Sans"/>
                <a:cs typeface="DM Sans"/>
                <a:sym typeface="DM Sans"/>
              </a:rPr>
              <a:t>Fuente:</a:t>
            </a:r>
            <a:r>
              <a:rPr lang="es" sz="1300" u="sng">
                <a:solidFill>
                  <a:schemeClr val="hlink"/>
                </a:solidFill>
                <a:latin typeface="DM Sans"/>
                <a:ea typeface="DM Sans"/>
                <a:cs typeface="DM Sans"/>
                <a:sym typeface="DM Sans"/>
                <a:hlinkClick r:id="rId3"/>
              </a:rPr>
              <a:t> Enlace</a:t>
            </a:r>
            <a:endParaRPr>
              <a:solidFill>
                <a:srgbClr val="999999"/>
              </a:solidFill>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p10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Validación de datos</a:t>
            </a:r>
            <a:endParaRPr b="1" sz="4000">
              <a:solidFill>
                <a:schemeClr val="dk1"/>
              </a:solidFill>
              <a:latin typeface="DM Sans"/>
              <a:ea typeface="DM Sans"/>
              <a:cs typeface="DM Sans"/>
              <a:sym typeface="DM Sans"/>
            </a:endParaRPr>
          </a:p>
        </p:txBody>
      </p:sp>
      <p:sp>
        <p:nvSpPr>
          <p:cNvPr id="630" name="Google Shape;630;p107"/>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siguientes son los principales ataques de validación de datos:</a:t>
            </a:r>
            <a:endParaRPr sz="1350">
              <a:latin typeface="DM Sans"/>
              <a:ea typeface="DM Sans"/>
              <a:cs typeface="DM Sans"/>
              <a:sym typeface="DM Sans"/>
            </a:endParaRPr>
          </a:p>
          <a:p>
            <a:pPr indent="0" lvl="0" marL="0" rtl="0" algn="l">
              <a:spcBef>
                <a:spcPts val="0"/>
              </a:spcBef>
              <a:spcAft>
                <a:spcPts val="0"/>
              </a:spcAft>
              <a:buNone/>
            </a:pPr>
            <a:r>
              <a:rPr lang="es" sz="1350">
                <a:highlight>
                  <a:srgbClr val="EA90FF"/>
                </a:highlight>
                <a:latin typeface="DM Sans"/>
                <a:ea typeface="DM Sans"/>
                <a:cs typeface="DM Sans"/>
                <a:sym typeface="DM Sans"/>
              </a:rPr>
              <a:t>Cross Site Scripting</a:t>
            </a:r>
            <a:r>
              <a:rPr lang="es" sz="1350">
                <a:latin typeface="DM Sans"/>
                <a:ea typeface="DM Sans"/>
                <a:cs typeface="DM Sans"/>
                <a:sym typeface="DM Sans"/>
              </a:rPr>
              <a:t> busca manipular las entradas al sistema para robar información confidencial.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31" name="Google Shape;631;p107"/>
          <p:cNvSpPr txBox="1"/>
          <p:nvPr/>
        </p:nvSpPr>
        <p:spPr>
          <a:xfrm>
            <a:off x="275550" y="4398300"/>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999999"/>
                </a:solidFill>
                <a:latin typeface="DM Sans"/>
                <a:ea typeface="DM Sans"/>
                <a:cs typeface="DM Sans"/>
                <a:sym typeface="DM Sans"/>
              </a:rPr>
              <a:t>Fuente:</a:t>
            </a:r>
            <a:r>
              <a:rPr lang="es" sz="1300" u="sng">
                <a:solidFill>
                  <a:schemeClr val="hlink"/>
                </a:solidFill>
                <a:latin typeface="DM Sans"/>
                <a:ea typeface="DM Sans"/>
                <a:cs typeface="DM Sans"/>
                <a:sym typeface="DM Sans"/>
                <a:hlinkClick r:id="rId3"/>
              </a:rPr>
              <a:t> Enlace</a:t>
            </a:r>
            <a:endParaRPr>
              <a:solidFill>
                <a:srgbClr val="999999"/>
              </a:solidFill>
              <a:latin typeface="DM Sans"/>
              <a:ea typeface="DM Sans"/>
              <a:cs typeface="DM Sans"/>
              <a:sym typeface="DM Sans"/>
            </a:endParaRPr>
          </a:p>
        </p:txBody>
      </p:sp>
      <p:pic>
        <p:nvPicPr>
          <p:cNvPr id="632" name="Google Shape;632;p107"/>
          <p:cNvPicPr preferRelativeResize="0"/>
          <p:nvPr/>
        </p:nvPicPr>
        <p:blipFill rotWithShape="1">
          <a:blip r:embed="rId4">
            <a:alphaModFix/>
          </a:blip>
          <a:srcRect b="0" l="0" r="0" t="0"/>
          <a:stretch/>
        </p:blipFill>
        <p:spPr>
          <a:xfrm>
            <a:off x="4465925" y="1908177"/>
            <a:ext cx="3472775" cy="2150424"/>
          </a:xfrm>
          <a:prstGeom prst="rect">
            <a:avLst/>
          </a:prstGeom>
          <a:noFill/>
          <a:ln>
            <a:noFill/>
          </a:ln>
        </p:spPr>
      </p:pic>
      <p:sp>
        <p:nvSpPr>
          <p:cNvPr id="633" name="Google Shape;633;p107"/>
          <p:cNvSpPr txBox="1"/>
          <p:nvPr/>
        </p:nvSpPr>
        <p:spPr>
          <a:xfrm>
            <a:off x="275550" y="47037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999999"/>
                </a:solidFill>
                <a:latin typeface="DM Sans"/>
                <a:ea typeface="DM Sans"/>
                <a:cs typeface="DM Sans"/>
                <a:sym typeface="DM Sans"/>
              </a:rPr>
              <a:t>Fuente imagen:</a:t>
            </a:r>
            <a:r>
              <a:rPr lang="es" sz="1300" u="sng">
                <a:solidFill>
                  <a:schemeClr val="hlink"/>
                </a:solidFill>
                <a:latin typeface="DM Sans"/>
                <a:ea typeface="DM Sans"/>
                <a:cs typeface="DM Sans"/>
                <a:sym typeface="DM Sans"/>
                <a:hlinkClick r:id="rId5"/>
              </a:rPr>
              <a:t> Enlace</a:t>
            </a:r>
            <a:endParaRPr>
              <a:solidFill>
                <a:srgbClr val="999999"/>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10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Validación de datos</a:t>
            </a:r>
            <a:endParaRPr b="1" sz="4000">
              <a:solidFill>
                <a:schemeClr val="dk1"/>
              </a:solidFill>
              <a:latin typeface="DM Sans"/>
              <a:ea typeface="DM Sans"/>
              <a:cs typeface="DM Sans"/>
              <a:sym typeface="DM Sans"/>
            </a:endParaRPr>
          </a:p>
        </p:txBody>
      </p:sp>
      <p:sp>
        <p:nvSpPr>
          <p:cNvPr id="639" name="Google Shape;639;p108"/>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highlight>
                  <a:srgbClr val="EA90FF"/>
                </a:highlight>
                <a:latin typeface="DM Sans"/>
                <a:ea typeface="DM Sans"/>
                <a:cs typeface="DM Sans"/>
                <a:sym typeface="DM Sans"/>
              </a:rPr>
              <a:t>Inyección SQL: </a:t>
            </a:r>
            <a:r>
              <a:rPr lang="es" sz="1350">
                <a:latin typeface="DM Sans"/>
                <a:ea typeface="DM Sans"/>
                <a:cs typeface="DM Sans"/>
                <a:sym typeface="DM Sans"/>
              </a:rPr>
              <a:t>se pretende introducir una consulta SQL cuando se permite el ingreso de caracteres propios del lenguaje SQL y que el motor de base de datos interpreta.</a:t>
            </a:r>
            <a:endParaRPr sz="1350">
              <a:latin typeface="DM Sans"/>
              <a:ea typeface="DM Sans"/>
              <a:cs typeface="DM Sans"/>
              <a:sym typeface="DM Sans"/>
            </a:endParaRPr>
          </a:p>
        </p:txBody>
      </p:sp>
      <p:sp>
        <p:nvSpPr>
          <p:cNvPr id="640" name="Google Shape;640;p108"/>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rgbClr val="000000"/>
              </a:buClr>
              <a:buSzPts val="1100"/>
              <a:buFont typeface="Arial"/>
              <a:buNone/>
            </a:pPr>
            <a:r>
              <a:rPr lang="es" sz="1350">
                <a:highlight>
                  <a:srgbClr val="EA90FF"/>
                </a:highlight>
                <a:latin typeface="DM Sans"/>
                <a:ea typeface="DM Sans"/>
                <a:cs typeface="DM Sans"/>
                <a:sym typeface="DM Sans"/>
              </a:rPr>
              <a:t>Desbordamiento de buffer:</a:t>
            </a:r>
            <a:r>
              <a:rPr lang="es" sz="1350">
                <a:latin typeface="DM Sans"/>
                <a:ea typeface="DM Sans"/>
                <a:cs typeface="DM Sans"/>
                <a:sym typeface="DM Sans"/>
              </a:rPr>
              <a:t> se pretende comprometer la integridad de la aplicación por inconsistencia entre los formatos, tipos y longitudes entre datos ingresados.</a:t>
            </a:r>
            <a:endParaRPr sz="1350">
              <a:latin typeface="DM Sans"/>
              <a:ea typeface="DM Sans"/>
              <a:cs typeface="DM Sans"/>
              <a:sym typeface="DM Sans"/>
            </a:endParaRPr>
          </a:p>
        </p:txBody>
      </p:sp>
      <p:sp>
        <p:nvSpPr>
          <p:cNvPr id="641" name="Google Shape;641;p108"/>
          <p:cNvSpPr txBox="1"/>
          <p:nvPr/>
        </p:nvSpPr>
        <p:spPr>
          <a:xfrm>
            <a:off x="265350" y="45411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999999"/>
                </a:solidFill>
                <a:latin typeface="DM Sans"/>
                <a:ea typeface="DM Sans"/>
                <a:cs typeface="DM Sans"/>
                <a:sym typeface="DM Sans"/>
              </a:rPr>
              <a:t>Fuente:</a:t>
            </a:r>
            <a:r>
              <a:rPr lang="es" sz="1300" u="sng">
                <a:solidFill>
                  <a:schemeClr val="hlink"/>
                </a:solidFill>
                <a:latin typeface="DM Sans"/>
                <a:ea typeface="DM Sans"/>
                <a:cs typeface="DM Sans"/>
                <a:sym typeface="DM Sans"/>
                <a:hlinkClick r:id="rId3"/>
              </a:rPr>
              <a:t> Enlace</a:t>
            </a:r>
            <a:endParaRPr>
              <a:solidFill>
                <a:srgbClr val="999999"/>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4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6"/>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Pruebas No-funcionales</a:t>
            </a:r>
            <a:endParaRPr b="1" sz="4000">
              <a:solidFill>
                <a:schemeClr val="dk1"/>
              </a:solidFill>
              <a:latin typeface="DM Sans"/>
              <a:ea typeface="DM Sans"/>
              <a:cs typeface="DM Sans"/>
              <a:sym typeface="DM Sans"/>
            </a:endParaRPr>
          </a:p>
        </p:txBody>
      </p:sp>
      <p:sp>
        <p:nvSpPr>
          <p:cNvPr id="203" name="Google Shape;203;p46"/>
          <p:cNvSpPr txBox="1"/>
          <p:nvPr/>
        </p:nvSpPr>
        <p:spPr>
          <a:xfrm>
            <a:off x="3649500" y="2211613"/>
            <a:ext cx="49872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Es importante que si alguno de estos temas les gusta, se tomen el tiempo para investigar y aprender más. Las distintas pruebas no-funcionales abren más puertas y oportunidades.</a:t>
            </a:r>
            <a:endParaRPr sz="1350">
              <a:latin typeface="DM Sans"/>
              <a:ea typeface="DM Sans"/>
              <a:cs typeface="DM Sans"/>
              <a:sym typeface="DM Sans"/>
            </a:endParaRPr>
          </a:p>
          <a:p>
            <a:pPr indent="0" lvl="0" marL="0" rtl="0" algn="l">
              <a:spcBef>
                <a:spcPts val="0"/>
              </a:spcBef>
              <a:spcAft>
                <a:spcPts val="0"/>
              </a:spcAft>
              <a:buNone/>
            </a:pPr>
            <a:r>
              <a:rPr lang="es" sz="1350">
                <a:highlight>
                  <a:srgbClr val="EA90FF"/>
                </a:highlight>
                <a:latin typeface="DM Sans"/>
                <a:ea typeface="DM Sans"/>
                <a:cs typeface="DM Sans"/>
                <a:sym typeface="DM Sans"/>
              </a:rPr>
              <a:t>Siempre investiguen sobre nuevas corrientes de testing.</a:t>
            </a:r>
            <a:endParaRPr sz="1350">
              <a:highlight>
                <a:srgbClr val="EA90FF"/>
              </a:highlight>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04" name="Google Shape;204;p46"/>
          <p:cNvPicPr preferRelativeResize="0"/>
          <p:nvPr/>
        </p:nvPicPr>
        <p:blipFill rotWithShape="1">
          <a:blip r:embed="rId3">
            <a:alphaModFix/>
          </a:blip>
          <a:srcRect b="0" l="0" r="0" t="0"/>
          <a:stretch/>
        </p:blipFill>
        <p:spPr>
          <a:xfrm>
            <a:off x="256700" y="1138488"/>
            <a:ext cx="2866525" cy="28665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10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09"/>
          <p:cNvSpPr txBox="1"/>
          <p:nvPr/>
        </p:nvSpPr>
        <p:spPr>
          <a:xfrm>
            <a:off x="3894425" y="1074250"/>
            <a:ext cx="4188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Denegación de servicio</a:t>
            </a:r>
            <a:endParaRPr b="1" sz="4000">
              <a:solidFill>
                <a:schemeClr val="dk1"/>
              </a:solidFill>
              <a:latin typeface="DM Sans"/>
              <a:ea typeface="DM Sans"/>
              <a:cs typeface="DM Sans"/>
              <a:sym typeface="DM Sans"/>
            </a:endParaRPr>
          </a:p>
        </p:txBody>
      </p:sp>
      <p:sp>
        <p:nvSpPr>
          <p:cNvPr id="648" name="Google Shape;648;p109"/>
          <p:cNvSpPr txBox="1"/>
          <p:nvPr/>
        </p:nvSpPr>
        <p:spPr>
          <a:xfrm>
            <a:off x="3894425" y="2367250"/>
            <a:ext cx="42495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El principal objetivo de este tipo de ataque es saturar al servidor de la aplicación de tráfico de red, que a pesar de que las buenas prácticas de desarrollo no tienen mucho alcance en la tarea de evitarlo, sí es importante construir una arquitectura de software robusta.</a:t>
            </a:r>
            <a:endParaRPr sz="1350">
              <a:latin typeface="DM Sans"/>
              <a:ea typeface="DM Sans"/>
              <a:cs typeface="DM Sans"/>
              <a:sym typeface="DM Sans"/>
            </a:endParaRPr>
          </a:p>
        </p:txBody>
      </p:sp>
      <p:sp>
        <p:nvSpPr>
          <p:cNvPr id="649" name="Google Shape;649;p109"/>
          <p:cNvSpPr txBox="1"/>
          <p:nvPr/>
        </p:nvSpPr>
        <p:spPr>
          <a:xfrm>
            <a:off x="265350" y="4541175"/>
            <a:ext cx="30000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00">
                <a:solidFill>
                  <a:srgbClr val="999999"/>
                </a:solidFill>
                <a:latin typeface="DM Sans"/>
                <a:ea typeface="DM Sans"/>
                <a:cs typeface="DM Sans"/>
                <a:sym typeface="DM Sans"/>
              </a:rPr>
              <a:t>Fuente: </a:t>
            </a:r>
            <a:r>
              <a:rPr lang="es" sz="1300" u="sng">
                <a:solidFill>
                  <a:schemeClr val="hlink"/>
                </a:solidFill>
                <a:latin typeface="DM Sans"/>
                <a:ea typeface="DM Sans"/>
                <a:cs typeface="DM Sans"/>
                <a:sym typeface="DM Sans"/>
                <a:hlinkClick r:id="rId3"/>
              </a:rPr>
              <a:t>Enlace</a:t>
            </a:r>
            <a:endParaRPr>
              <a:solidFill>
                <a:srgbClr val="999999"/>
              </a:solidFill>
              <a:latin typeface="DM Sans"/>
              <a:ea typeface="DM Sans"/>
              <a:cs typeface="DM Sans"/>
              <a:sym typeface="DM Sans"/>
            </a:endParaRPr>
          </a:p>
        </p:txBody>
      </p:sp>
      <p:pic>
        <p:nvPicPr>
          <p:cNvPr id="650" name="Google Shape;650;p109"/>
          <p:cNvPicPr preferRelativeResize="0"/>
          <p:nvPr/>
        </p:nvPicPr>
        <p:blipFill rotWithShape="1">
          <a:blip r:embed="rId4">
            <a:alphaModFix/>
          </a:blip>
          <a:srcRect b="0" l="8189" r="10884" t="0"/>
          <a:stretch/>
        </p:blipFill>
        <p:spPr>
          <a:xfrm>
            <a:off x="224500" y="1184175"/>
            <a:ext cx="3531051" cy="2492475"/>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110"/>
          <p:cNvSpPr txBox="1"/>
          <p:nvPr/>
        </p:nvSpPr>
        <p:spPr>
          <a:xfrm>
            <a:off x="1461300" y="207982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Límites de seguridad en testing</a:t>
            </a:r>
            <a:endParaRPr b="1" sz="4000">
              <a:solidFill>
                <a:schemeClr val="dk1"/>
              </a:solidFill>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11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Nuestro alcance</a:t>
            </a:r>
            <a:endParaRPr b="1" sz="4000">
              <a:solidFill>
                <a:schemeClr val="dk1"/>
              </a:solidFill>
              <a:latin typeface="DM Sans"/>
              <a:ea typeface="DM Sans"/>
              <a:cs typeface="DM Sans"/>
              <a:sym typeface="DM Sans"/>
            </a:endParaRPr>
          </a:p>
        </p:txBody>
      </p:sp>
      <p:sp>
        <p:nvSpPr>
          <p:cNvPr id="661" name="Google Shape;661;p111"/>
          <p:cNvSpPr txBox="1"/>
          <p:nvPr/>
        </p:nvSpPr>
        <p:spPr>
          <a:xfrm>
            <a:off x="457725" y="2313675"/>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La seguridad en un desarrollo de aplicación deberá ser nuestra responsabilidad, pero hay que saber que el límite termina en el código y su funcionamiento. Hay otras formas de penetrar sistemas, que están fuera de nuestro alcance de conocimiento.</a:t>
            </a:r>
            <a:endParaRPr sz="1350">
              <a:highlight>
                <a:srgbClr val="EA90FF"/>
              </a:highlight>
              <a:latin typeface="DM Sans"/>
              <a:ea typeface="DM Sans"/>
              <a:cs typeface="DM Sans"/>
              <a:sym typeface="DM Sans"/>
            </a:endParaRPr>
          </a:p>
        </p:txBody>
      </p:sp>
      <p:pic>
        <p:nvPicPr>
          <p:cNvPr id="662" name="Google Shape;662;p111"/>
          <p:cNvPicPr preferRelativeResize="0"/>
          <p:nvPr/>
        </p:nvPicPr>
        <p:blipFill rotWithShape="1">
          <a:blip r:embed="rId3">
            <a:alphaModFix/>
          </a:blip>
          <a:srcRect b="0" l="0" r="0" t="0"/>
          <a:stretch/>
        </p:blipFill>
        <p:spPr>
          <a:xfrm>
            <a:off x="5400800" y="1263488"/>
            <a:ext cx="3431508" cy="2616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1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12"/>
          <p:cNvSpPr txBox="1"/>
          <p:nvPr/>
        </p:nvSpPr>
        <p:spPr>
          <a:xfrm>
            <a:off x="3894425" y="1074250"/>
            <a:ext cx="41883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¿Quién </a:t>
            </a:r>
            <a:r>
              <a:rPr b="1" lang="es" sz="4000">
                <a:solidFill>
                  <a:schemeClr val="dk1"/>
                </a:solidFill>
                <a:latin typeface="DM Sans"/>
                <a:ea typeface="DM Sans"/>
                <a:cs typeface="DM Sans"/>
                <a:sym typeface="DM Sans"/>
              </a:rPr>
              <a:t>está</a:t>
            </a:r>
            <a:r>
              <a:rPr b="1" lang="es" sz="4000">
                <a:solidFill>
                  <a:schemeClr val="dk1"/>
                </a:solidFill>
                <a:latin typeface="DM Sans"/>
                <a:ea typeface="DM Sans"/>
                <a:cs typeface="DM Sans"/>
                <a:sym typeface="DM Sans"/>
              </a:rPr>
              <a:t> en las sombras?</a:t>
            </a:r>
            <a:endParaRPr b="1" sz="4000">
              <a:solidFill>
                <a:schemeClr val="dk1"/>
              </a:solidFill>
              <a:latin typeface="DM Sans"/>
              <a:ea typeface="DM Sans"/>
              <a:cs typeface="DM Sans"/>
              <a:sym typeface="DM Sans"/>
            </a:endParaRPr>
          </a:p>
        </p:txBody>
      </p:sp>
      <p:sp>
        <p:nvSpPr>
          <p:cNvPr id="669" name="Google Shape;669;p112"/>
          <p:cNvSpPr txBox="1"/>
          <p:nvPr/>
        </p:nvSpPr>
        <p:spPr>
          <a:xfrm>
            <a:off x="3894425" y="2367250"/>
            <a:ext cx="42495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solidFill>
                  <a:schemeClr val="dk1"/>
                </a:solidFill>
                <a:latin typeface="DM Sans"/>
                <a:ea typeface="DM Sans"/>
                <a:cs typeface="DM Sans"/>
                <a:sym typeface="DM Sans"/>
              </a:rPr>
              <a:t>Las empresas tienen sus propios equipos de seguridad, que buscan frenar ataques externos, a ellos se los conoce como Cyber Defense o Ethical Hackers (Hackers de guante blanco). Ellos son los responsables de ataques de gran escala, con herramientas mucho más avanzadas para trabajar problemas relacionados con terminales, servidores, bases de datos y otras áreas del sistema.</a:t>
            </a:r>
            <a:endParaRPr sz="1350">
              <a:latin typeface="DM Sans"/>
              <a:ea typeface="DM Sans"/>
              <a:cs typeface="DM Sans"/>
              <a:sym typeface="DM Sans"/>
            </a:endParaRPr>
          </a:p>
        </p:txBody>
      </p:sp>
      <p:pic>
        <p:nvPicPr>
          <p:cNvPr id="670" name="Google Shape;670;p112"/>
          <p:cNvPicPr preferRelativeResize="0"/>
          <p:nvPr/>
        </p:nvPicPr>
        <p:blipFill rotWithShape="1">
          <a:blip r:embed="rId3">
            <a:alphaModFix/>
          </a:blip>
          <a:srcRect b="0" l="0" r="0" t="0"/>
          <a:stretch/>
        </p:blipFill>
        <p:spPr>
          <a:xfrm>
            <a:off x="176475" y="940050"/>
            <a:ext cx="3263400" cy="326340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13"/>
          <p:cNvSpPr txBox="1"/>
          <p:nvPr/>
        </p:nvSpPr>
        <p:spPr>
          <a:xfrm>
            <a:off x="1461288" y="17270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Pruebas</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automatizadas</a:t>
            </a:r>
            <a:endParaRPr b="1" sz="4000">
              <a:solidFill>
                <a:srgbClr val="EAFF6A"/>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11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Introducción</a:t>
            </a:r>
            <a:endParaRPr b="1" sz="4000">
              <a:solidFill>
                <a:schemeClr val="dk1"/>
              </a:solidFill>
              <a:latin typeface="DM Sans"/>
              <a:ea typeface="DM Sans"/>
              <a:cs typeface="DM Sans"/>
              <a:sym typeface="DM Sans"/>
            </a:endParaRPr>
          </a:p>
        </p:txBody>
      </p:sp>
      <p:sp>
        <p:nvSpPr>
          <p:cNvPr id="681" name="Google Shape;681;p114"/>
          <p:cNvSpPr txBox="1"/>
          <p:nvPr/>
        </p:nvSpPr>
        <p:spPr>
          <a:xfrm>
            <a:off x="473350" y="1908175"/>
            <a:ext cx="66705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automatización de pruebas se vuelve día a día un requerimiento cada vez  más importante para el QA manual, debido al ahorro de tiempo que se gana al realizar esta actividad. Es por eso, que haremos un último estudio de esto.</a:t>
            </a:r>
            <a:endParaRPr sz="1350">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115"/>
          <p:cNvSpPr txBox="1"/>
          <p:nvPr/>
        </p:nvSpPr>
        <p:spPr>
          <a:xfrm>
            <a:off x="1461300"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¿Qué es la automatización de pruebas?</a:t>
            </a:r>
            <a:endParaRPr b="1" sz="4000">
              <a:solidFill>
                <a:schemeClr val="dk1"/>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11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Automatizando</a:t>
            </a:r>
            <a:endParaRPr b="1" sz="4000">
              <a:solidFill>
                <a:schemeClr val="dk1"/>
              </a:solidFill>
              <a:latin typeface="DM Sans"/>
              <a:ea typeface="DM Sans"/>
              <a:cs typeface="DM Sans"/>
              <a:sym typeface="DM Sans"/>
            </a:endParaRPr>
          </a:p>
        </p:txBody>
      </p:sp>
      <p:sp>
        <p:nvSpPr>
          <p:cNvPr id="692" name="Google Shape;692;p116"/>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automatización es una herramienta que le permite al QA adelantar tiempos de pruebas ya hechos, a través de la programación de comportamiento de la aplicación.</a:t>
            </a:r>
            <a:endParaRPr sz="1350">
              <a:latin typeface="DM Sans"/>
              <a:ea typeface="DM Sans"/>
              <a:cs typeface="DM Sans"/>
              <a:sym typeface="DM Sans"/>
            </a:endParaRPr>
          </a:p>
        </p:txBody>
      </p:sp>
      <p:sp>
        <p:nvSpPr>
          <p:cNvPr id="693" name="Google Shape;693;p116"/>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 idea de esto, es asegurarnos que las funcionalidades funcionen como deben, y que ciertas secciones se encuentren en donde deben.</a:t>
            </a:r>
            <a:endParaRPr sz="1350">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11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Falsos conceptos</a:t>
            </a:r>
            <a:endParaRPr b="1" sz="4000">
              <a:solidFill>
                <a:schemeClr val="dk1"/>
              </a:solidFill>
              <a:latin typeface="DM Sans"/>
              <a:ea typeface="DM Sans"/>
              <a:cs typeface="DM Sans"/>
              <a:sym typeface="DM Sans"/>
            </a:endParaRPr>
          </a:p>
        </p:txBody>
      </p:sp>
      <p:sp>
        <p:nvSpPr>
          <p:cNvPr id="699" name="Google Shape;699;p117"/>
          <p:cNvSpPr txBox="1"/>
          <p:nvPr/>
        </p:nvSpPr>
        <p:spPr>
          <a:xfrm>
            <a:off x="473350" y="1540800"/>
            <a:ext cx="3834600" cy="24705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highlight>
                  <a:srgbClr val="EA90FF"/>
                </a:highlight>
                <a:latin typeface="DM Sans"/>
                <a:ea typeface="DM Sans"/>
                <a:cs typeface="DM Sans"/>
                <a:sym typeface="DM Sans"/>
              </a:rPr>
              <a:t>Se puede automatizar todo:</a:t>
            </a:r>
            <a:endParaRPr sz="1350">
              <a:highlight>
                <a:srgbClr val="EA90FF"/>
              </a:highlight>
              <a:latin typeface="DM Sans"/>
              <a:ea typeface="DM Sans"/>
              <a:cs typeface="DM Sans"/>
              <a:sym typeface="DM Sans"/>
            </a:endParaRPr>
          </a:p>
          <a:p>
            <a:pPr indent="0" lvl="0" marL="457200" rtl="0" algn="l">
              <a:spcBef>
                <a:spcPts val="0"/>
              </a:spcBef>
              <a:spcAft>
                <a:spcPts val="0"/>
              </a:spcAft>
              <a:buNone/>
            </a:pPr>
            <a:r>
              <a:rPr lang="es" sz="1350">
                <a:latin typeface="DM Sans"/>
                <a:ea typeface="DM Sans"/>
                <a:cs typeface="DM Sans"/>
                <a:sym typeface="DM Sans"/>
              </a:rPr>
              <a:t>¡No! </a:t>
            </a:r>
            <a:endParaRPr sz="1350">
              <a:latin typeface="DM Sans"/>
              <a:ea typeface="DM Sans"/>
              <a:cs typeface="DM Sans"/>
              <a:sym typeface="DM Sans"/>
            </a:endParaRPr>
          </a:p>
          <a:p>
            <a:pPr indent="0" lvl="0" marL="457200" rtl="0" algn="l">
              <a:spcBef>
                <a:spcPts val="0"/>
              </a:spcBef>
              <a:spcAft>
                <a:spcPts val="0"/>
              </a:spcAft>
              <a:buNone/>
            </a:pPr>
            <a:r>
              <a:rPr lang="es" sz="1350">
                <a:latin typeface="DM Sans"/>
                <a:ea typeface="DM Sans"/>
                <a:cs typeface="DM Sans"/>
                <a:sym typeface="DM Sans"/>
              </a:rPr>
              <a:t>Sabemos que una aplicación no se puede probar a fondo nunca. Por ende, nunca se puede automatizar todo tampoco.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highlight>
                  <a:srgbClr val="EA90FF"/>
                </a:highlight>
                <a:latin typeface="DM Sans"/>
                <a:ea typeface="DM Sans"/>
                <a:cs typeface="DM Sans"/>
                <a:sym typeface="DM Sans"/>
              </a:rPr>
              <a:t>Las pruebas automatizadas son demasiado costosas:</a:t>
            </a:r>
            <a:r>
              <a:rPr lang="es" sz="1350">
                <a:latin typeface="DM Sans"/>
                <a:ea typeface="DM Sans"/>
                <a:cs typeface="DM Sans"/>
                <a:sym typeface="DM Sans"/>
              </a:rPr>
              <a:t> Si y no. En una primera instancia, la inversión es alta, pero el mismo con el tiempo se beneficia y su costo baja mucho.</a:t>
            </a:r>
            <a:endParaRPr sz="1350">
              <a:latin typeface="DM Sans"/>
              <a:ea typeface="DM Sans"/>
              <a:cs typeface="DM Sans"/>
              <a:sym typeface="DM Sans"/>
            </a:endParaRPr>
          </a:p>
        </p:txBody>
      </p:sp>
      <p:sp>
        <p:nvSpPr>
          <p:cNvPr id="700" name="Google Shape;700;p117"/>
          <p:cNvSpPr txBox="1"/>
          <p:nvPr/>
        </p:nvSpPr>
        <p:spPr>
          <a:xfrm>
            <a:off x="4527575" y="1540800"/>
            <a:ext cx="3834600" cy="2262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90FF"/>
              </a:buClr>
              <a:buSzPts val="1350"/>
              <a:buFont typeface="DM Sans"/>
              <a:buChar char="✓"/>
            </a:pPr>
            <a:r>
              <a:rPr lang="es" sz="1350">
                <a:highlight>
                  <a:srgbClr val="EA90FF"/>
                </a:highlight>
                <a:latin typeface="DM Sans"/>
                <a:ea typeface="DM Sans"/>
                <a:cs typeface="DM Sans"/>
                <a:sym typeface="DM Sans"/>
              </a:rPr>
              <a:t>Las pruebas automáticas son fáciles: </a:t>
            </a:r>
            <a:r>
              <a:rPr lang="es" sz="1350">
                <a:latin typeface="DM Sans"/>
                <a:ea typeface="DM Sans"/>
                <a:cs typeface="DM Sans"/>
                <a:sym typeface="DM Sans"/>
              </a:rPr>
              <a:t>¡No! </a:t>
            </a:r>
            <a:endParaRPr sz="1350">
              <a:latin typeface="DM Sans"/>
              <a:ea typeface="DM Sans"/>
              <a:cs typeface="DM Sans"/>
              <a:sym typeface="DM Sans"/>
            </a:endParaRPr>
          </a:p>
          <a:p>
            <a:pPr indent="0" lvl="0" marL="457200" rtl="0" algn="l">
              <a:spcBef>
                <a:spcPts val="0"/>
              </a:spcBef>
              <a:spcAft>
                <a:spcPts val="0"/>
              </a:spcAft>
              <a:buNone/>
            </a:pPr>
            <a:r>
              <a:rPr lang="es" sz="1350">
                <a:latin typeface="DM Sans"/>
                <a:ea typeface="DM Sans"/>
                <a:cs typeface="DM Sans"/>
                <a:sym typeface="DM Sans"/>
              </a:rPr>
              <a:t>A pesar de que existan herramientas que hagan la labor más sencilla, automatizar es una de las partes más complejas del ciclo de desarrollo.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highlight>
                  <a:srgbClr val="EA90FF"/>
                </a:highlight>
                <a:latin typeface="DM Sans"/>
                <a:ea typeface="DM Sans"/>
                <a:cs typeface="DM Sans"/>
                <a:sym typeface="DM Sans"/>
              </a:rPr>
              <a:t>Automatización reemplazará a pruebas manuales:</a:t>
            </a:r>
            <a:r>
              <a:rPr lang="es" sz="1350">
                <a:latin typeface="DM Sans"/>
                <a:ea typeface="DM Sans"/>
                <a:cs typeface="DM Sans"/>
                <a:sym typeface="DM Sans"/>
              </a:rPr>
              <a:t> No. Es el error más grande de todos. La automatización ayuda a lo manual, pero nunca podrá reemplazarlo.</a:t>
            </a:r>
            <a:endParaRPr sz="1350">
              <a:latin typeface="DM Sans"/>
              <a:ea typeface="DM Sans"/>
              <a:cs typeface="DM Sans"/>
              <a:sym typeface="DM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118"/>
          <p:cNvSpPr txBox="1"/>
          <p:nvPr/>
        </p:nvSpPr>
        <p:spPr>
          <a:xfrm>
            <a:off x="1420475" y="18217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dk1"/>
                </a:solidFill>
                <a:latin typeface="DM Sans"/>
                <a:ea typeface="DM Sans"/>
                <a:cs typeface="DM Sans"/>
                <a:sym typeface="DM Sans"/>
              </a:rPr>
              <a:t>Tipos de pruebas de automatización</a:t>
            </a:r>
            <a:endParaRPr b="1" sz="4000">
              <a:solidFill>
                <a:schemeClr val="dk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47"/>
          <p:cNvSpPr txBox="1"/>
          <p:nvPr/>
        </p:nvSpPr>
        <p:spPr>
          <a:xfrm>
            <a:off x="1461288" y="1727075"/>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Bases de datos &amp;</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verificación de resultados</a:t>
            </a:r>
            <a:endParaRPr b="1" sz="4000">
              <a:solidFill>
                <a:srgbClr val="EAFF6A"/>
              </a:solidFill>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11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3 Tipos</a:t>
            </a:r>
            <a:endParaRPr b="1" sz="4000">
              <a:solidFill>
                <a:schemeClr val="dk1"/>
              </a:solidFill>
              <a:latin typeface="DM Sans"/>
              <a:ea typeface="DM Sans"/>
              <a:cs typeface="DM Sans"/>
              <a:sym typeface="DM Sans"/>
            </a:endParaRPr>
          </a:p>
        </p:txBody>
      </p:sp>
      <p:sp>
        <p:nvSpPr>
          <p:cNvPr id="711" name="Google Shape;711;p119"/>
          <p:cNvSpPr txBox="1"/>
          <p:nvPr/>
        </p:nvSpPr>
        <p:spPr>
          <a:xfrm>
            <a:off x="473350" y="1908175"/>
            <a:ext cx="61908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A grande escala, existen tres tipos de automatizaciones: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Las pruebas unitarias.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Las pruebas de API. </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Las pruebas de interfaz gráfica.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p120"/>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Pruebas unitarias automatizadas</a:t>
            </a:r>
            <a:endParaRPr b="1" sz="4000">
              <a:solidFill>
                <a:schemeClr val="dk1"/>
              </a:solidFill>
              <a:latin typeface="DM Sans"/>
              <a:ea typeface="DM Sans"/>
              <a:cs typeface="DM Sans"/>
              <a:sym typeface="DM Sans"/>
            </a:endParaRPr>
          </a:p>
        </p:txBody>
      </p:sp>
      <p:sp>
        <p:nvSpPr>
          <p:cNvPr id="717" name="Google Shape;717;p120"/>
          <p:cNvSpPr txBox="1"/>
          <p:nvPr/>
        </p:nvSpPr>
        <p:spPr>
          <a:xfrm>
            <a:off x="473350" y="1908175"/>
            <a:ext cx="71808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pruebas unitarias generalmente son realizadas por programadores. Estas pruebas se escriben para probar el nivel de código.Existen numerosos frameworks para la automatización de pruebas unitarias. Algunos de los más conocidos son NUnit, Junit, Unit, js, QUnit, etc.</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718" name="Google Shape;718;p120"/>
          <p:cNvPicPr preferRelativeResize="0"/>
          <p:nvPr/>
        </p:nvPicPr>
        <p:blipFill rotWithShape="1">
          <a:blip r:embed="rId3">
            <a:alphaModFix/>
          </a:blip>
          <a:srcRect b="0" l="0" r="0" t="0"/>
          <a:stretch/>
        </p:blipFill>
        <p:spPr>
          <a:xfrm>
            <a:off x="1582525" y="3347413"/>
            <a:ext cx="1442299" cy="811299"/>
          </a:xfrm>
          <a:prstGeom prst="rect">
            <a:avLst/>
          </a:prstGeom>
          <a:noFill/>
          <a:ln>
            <a:noFill/>
          </a:ln>
        </p:spPr>
      </p:pic>
      <p:pic>
        <p:nvPicPr>
          <p:cNvPr id="719" name="Google Shape;719;p120"/>
          <p:cNvPicPr preferRelativeResize="0"/>
          <p:nvPr/>
        </p:nvPicPr>
        <p:blipFill rotWithShape="1">
          <a:blip r:embed="rId4">
            <a:alphaModFix/>
          </a:blip>
          <a:srcRect b="0" l="0" r="0" t="0"/>
          <a:stretch/>
        </p:blipFill>
        <p:spPr>
          <a:xfrm>
            <a:off x="3722925" y="3317837"/>
            <a:ext cx="1740949" cy="870475"/>
          </a:xfrm>
          <a:prstGeom prst="rect">
            <a:avLst/>
          </a:prstGeom>
          <a:noFill/>
          <a:ln>
            <a:noFill/>
          </a:ln>
        </p:spPr>
      </p:pic>
      <p:pic>
        <p:nvPicPr>
          <p:cNvPr id="720" name="Google Shape;720;p120"/>
          <p:cNvPicPr preferRelativeResize="0"/>
          <p:nvPr/>
        </p:nvPicPr>
        <p:blipFill rotWithShape="1">
          <a:blip r:embed="rId5">
            <a:alphaModFix/>
          </a:blip>
          <a:srcRect b="0" l="0" r="0" t="0"/>
          <a:stretch/>
        </p:blipFill>
        <p:spPr>
          <a:xfrm>
            <a:off x="6161963" y="3131863"/>
            <a:ext cx="1125625" cy="1125626"/>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121"/>
          <p:cNvSpPr txBox="1"/>
          <p:nvPr/>
        </p:nvSpPr>
        <p:spPr>
          <a:xfrm>
            <a:off x="457725" y="622025"/>
            <a:ext cx="47301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 sz="4000">
                <a:solidFill>
                  <a:schemeClr val="dk1"/>
                </a:solidFill>
                <a:latin typeface="DM Sans"/>
                <a:ea typeface="DM Sans"/>
                <a:cs typeface="DM Sans"/>
                <a:sym typeface="DM Sans"/>
              </a:rPr>
              <a:t>Pruebas automatizadas de APIs</a:t>
            </a:r>
            <a:endParaRPr b="1" sz="4000">
              <a:solidFill>
                <a:schemeClr val="dk1"/>
              </a:solidFill>
              <a:latin typeface="DM Sans"/>
              <a:ea typeface="DM Sans"/>
              <a:cs typeface="DM Sans"/>
              <a:sym typeface="DM Sans"/>
            </a:endParaRPr>
          </a:p>
        </p:txBody>
      </p:sp>
      <p:sp>
        <p:nvSpPr>
          <p:cNvPr id="726" name="Google Shape;726;p121"/>
          <p:cNvSpPr txBox="1"/>
          <p:nvPr/>
        </p:nvSpPr>
        <p:spPr>
          <a:xfrm>
            <a:off x="457725" y="231367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 sz="1350">
                <a:solidFill>
                  <a:schemeClr val="dk1"/>
                </a:solidFill>
                <a:latin typeface="DM Sans"/>
                <a:ea typeface="DM Sans"/>
                <a:cs typeface="DM Sans"/>
                <a:sym typeface="DM Sans"/>
              </a:rPr>
              <a:t>Con las pruebas automatizadas de API, se prueban la funcionalidad, el cumplimiento y los problemas de seguridad, y si está probando una aplicación web, también se examina la seguridad de Solicitud y Respuesta. Para las pruebas de API automatizadas, puede usar LambdaTest que está disponible en versiones gratuitas y de pago.</a:t>
            </a:r>
            <a:endParaRPr sz="1350">
              <a:highlight>
                <a:srgbClr val="EA90FF"/>
              </a:highlight>
              <a:latin typeface="DM Sans"/>
              <a:ea typeface="DM Sans"/>
              <a:cs typeface="DM Sans"/>
              <a:sym typeface="DM Sans"/>
            </a:endParaRPr>
          </a:p>
        </p:txBody>
      </p:sp>
      <p:pic>
        <p:nvPicPr>
          <p:cNvPr id="727" name="Google Shape;727;p121"/>
          <p:cNvPicPr preferRelativeResize="0"/>
          <p:nvPr/>
        </p:nvPicPr>
        <p:blipFill rotWithShape="1">
          <a:blip r:embed="rId3">
            <a:alphaModFix/>
          </a:blip>
          <a:srcRect b="0" l="0" r="0" t="0"/>
          <a:stretch/>
        </p:blipFill>
        <p:spPr>
          <a:xfrm>
            <a:off x="5905500" y="1350513"/>
            <a:ext cx="2442475" cy="244247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122"/>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Automatización de prueba gráfica</a:t>
            </a:r>
            <a:endParaRPr b="1" sz="4000">
              <a:solidFill>
                <a:schemeClr val="dk1"/>
              </a:solidFill>
              <a:latin typeface="DM Sans"/>
              <a:ea typeface="DM Sans"/>
              <a:cs typeface="DM Sans"/>
              <a:sym typeface="DM Sans"/>
            </a:endParaRPr>
          </a:p>
        </p:txBody>
      </p:sp>
      <p:sp>
        <p:nvSpPr>
          <p:cNvPr id="733" name="Google Shape;733;p122"/>
          <p:cNvSpPr txBox="1"/>
          <p:nvPr/>
        </p:nvSpPr>
        <p:spPr>
          <a:xfrm>
            <a:off x="473350" y="1908175"/>
            <a:ext cx="71808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Las pruebas de automatización de la GUI suplantan las mismas acciones que los usuarios realizan con su mouse y teclado en la interfaz de usuario. </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Existen múltiples herramientas de prueba de GUI, como Selenium,que es una de las más conocidas.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23"/>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739" name="Google Shape;739;p123"/>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2500">
                <a:solidFill>
                  <a:schemeClr val="lt1"/>
                </a:solidFill>
                <a:latin typeface="DM Sans"/>
                <a:ea typeface="DM Sans"/>
                <a:cs typeface="DM Sans"/>
                <a:sym typeface="DM Sans"/>
              </a:rPr>
              <a:t>Estrés</a:t>
            </a:r>
            <a:r>
              <a:rPr b="1" lang="es" sz="2500">
                <a:solidFill>
                  <a:schemeClr val="lt1"/>
                </a:solidFill>
                <a:latin typeface="DM Sans"/>
                <a:ea typeface="DM Sans"/>
                <a:cs typeface="DM Sans"/>
                <a:sym typeface="DM Sans"/>
              </a:rPr>
              <a:t> en HotSale!</a:t>
            </a:r>
            <a:endParaRPr sz="2500">
              <a:solidFill>
                <a:srgbClr val="DEFC52"/>
              </a:solidFill>
              <a:latin typeface="Helvetica Neue Light"/>
              <a:ea typeface="Helvetica Neue Light"/>
              <a:cs typeface="Helvetica Neue Light"/>
              <a:sym typeface="Helvetica Neue Light"/>
            </a:endParaRPr>
          </a:p>
        </p:txBody>
      </p:sp>
      <p:sp>
        <p:nvSpPr>
          <p:cNvPr id="740" name="Google Shape;740;p123"/>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000">
                <a:solidFill>
                  <a:srgbClr val="83AEFB"/>
                </a:solidFill>
                <a:latin typeface="DM Sans"/>
                <a:ea typeface="DM Sans"/>
                <a:cs typeface="DM Sans"/>
                <a:sym typeface="DM Sans"/>
              </a:rPr>
              <a:t>Duración: </a:t>
            </a:r>
            <a:r>
              <a:rPr b="1" lang="es"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grpSp>
        <p:nvGrpSpPr>
          <p:cNvPr id="741" name="Google Shape;741;p123"/>
          <p:cNvGrpSpPr/>
          <p:nvPr/>
        </p:nvGrpSpPr>
        <p:grpSpPr>
          <a:xfrm>
            <a:off x="473351" y="619523"/>
            <a:ext cx="738900" cy="738900"/>
            <a:chOff x="473351" y="619523"/>
            <a:chExt cx="738900" cy="738900"/>
          </a:xfrm>
        </p:grpSpPr>
        <p:sp>
          <p:nvSpPr>
            <p:cNvPr id="742" name="Google Shape;742;p123"/>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3" name="Google Shape;743;p123"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44" name="Google Shape;744;p123"/>
          <p:cNvSpPr txBox="1"/>
          <p:nvPr/>
        </p:nvSpPr>
        <p:spPr>
          <a:xfrm>
            <a:off x="473350" y="21955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2500">
                <a:solidFill>
                  <a:srgbClr val="B7B7B7"/>
                </a:solidFill>
                <a:latin typeface="DM Sans"/>
                <a:ea typeface="DM Sans"/>
                <a:cs typeface="DM Sans"/>
                <a:sym typeface="DM Sans"/>
              </a:rPr>
              <a:t>Programaremos el accionar de un grupo de Testers ante un potencial pico de estrés.</a:t>
            </a:r>
            <a:endParaRPr b="1" sz="2500">
              <a:solidFill>
                <a:srgbClr val="B7B7B7"/>
              </a:solidFill>
              <a:latin typeface="Helvetica Neue"/>
              <a:ea typeface="Helvetica Neue"/>
              <a:cs typeface="Helvetica Neue"/>
              <a:sym typeface="Helvetica Neue"/>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124"/>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750" name="Google Shape;750;p124"/>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751" name="Google Shape;751;p124"/>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752" name="Google Shape;752;p124"/>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753" name="Google Shape;753;p124"/>
          <p:cNvGrpSpPr/>
          <p:nvPr/>
        </p:nvGrpSpPr>
        <p:grpSpPr>
          <a:xfrm>
            <a:off x="457350" y="468286"/>
            <a:ext cx="431074" cy="431074"/>
            <a:chOff x="473351" y="619523"/>
            <a:chExt cx="738900" cy="738900"/>
          </a:xfrm>
        </p:grpSpPr>
        <p:sp>
          <p:nvSpPr>
            <p:cNvPr id="754" name="Google Shape;754;p12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55" name="Google Shape;755;p124"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grpSp>
        <p:nvGrpSpPr>
          <p:cNvPr id="760" name="Google Shape;760;p125"/>
          <p:cNvGrpSpPr/>
          <p:nvPr/>
        </p:nvGrpSpPr>
        <p:grpSpPr>
          <a:xfrm>
            <a:off x="457350" y="468286"/>
            <a:ext cx="431074" cy="431074"/>
            <a:chOff x="473351" y="619523"/>
            <a:chExt cx="738900" cy="738900"/>
          </a:xfrm>
        </p:grpSpPr>
        <p:sp>
          <p:nvSpPr>
            <p:cNvPr id="761" name="Google Shape;761;p12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62" name="Google Shape;762;p125"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63" name="Google Shape;763;p12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Estrés en HotSale!</a:t>
            </a:r>
            <a:endParaRPr b="1" sz="4000">
              <a:solidFill>
                <a:schemeClr val="dk1"/>
              </a:solidFill>
              <a:latin typeface="DM Sans"/>
              <a:ea typeface="DM Sans"/>
              <a:cs typeface="DM Sans"/>
              <a:sym typeface="DM Sans"/>
            </a:endParaRPr>
          </a:p>
        </p:txBody>
      </p:sp>
      <p:sp>
        <p:nvSpPr>
          <p:cNvPr id="764" name="Google Shape;764;p12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765" name="Google Shape;765;p125"/>
          <p:cNvSpPr txBox="1"/>
          <p:nvPr/>
        </p:nvSpPr>
        <p:spPr>
          <a:xfrm>
            <a:off x="47335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 sz="1350">
                <a:latin typeface="DM Sans"/>
                <a:ea typeface="DM Sans"/>
                <a:cs typeface="DM Sans"/>
                <a:sym typeface="DM Sans"/>
              </a:rPr>
              <a:t>Consigna:</a:t>
            </a:r>
            <a:r>
              <a:rPr lang="es" sz="1350">
                <a:latin typeface="DM Sans"/>
                <a:ea typeface="DM Sans"/>
                <a:cs typeface="DM Sans"/>
                <a:sym typeface="DM Sans"/>
              </a:rPr>
              <a:t> </a:t>
            </a:r>
            <a:r>
              <a:rPr lang="es" sz="1350">
                <a:latin typeface="DM Sans"/>
                <a:ea typeface="DM Sans"/>
                <a:cs typeface="DM Sans"/>
                <a:sym typeface="DM Sans"/>
              </a:rPr>
              <a:t>Con las distintas pruebas vistas durante la clase, deberemos preparar un accionar de pruebas para un grupo de tester frente a potenciales picos de estrés.</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Próximos al HotSale debemos escribir un listado con 8 acciones para preparar a nuestro equipo ante un potencial (¡y seguro!) pico de estrés en una página web. </a:t>
            </a:r>
            <a:endParaRPr sz="1350">
              <a:latin typeface="DM Sans"/>
              <a:ea typeface="DM Sans"/>
              <a:cs typeface="DM Sans"/>
              <a:sym typeface="DM Sans"/>
            </a:endParaRPr>
          </a:p>
        </p:txBody>
      </p:sp>
      <p:sp>
        <p:nvSpPr>
          <p:cNvPr id="766" name="Google Shape;766;p125"/>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Dentro de estos consejos debemos contemplar 3 tiempos: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Antes del HotSale.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Durante del HotSale.</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 sz="1350">
                <a:latin typeface="DM Sans"/>
                <a:ea typeface="DM Sans"/>
                <a:cs typeface="DM Sans"/>
                <a:sym typeface="DM Sans"/>
              </a:rPr>
              <a:t>Después del HotSale.</a:t>
            </a:r>
            <a:endParaRPr sz="1350">
              <a:latin typeface="DM Sans"/>
              <a:ea typeface="DM Sans"/>
              <a:cs typeface="DM Sans"/>
              <a:sym typeface="DM Sans"/>
            </a:endParaRPr>
          </a:p>
          <a:p>
            <a:pPr indent="0" lvl="0" marL="0" rtl="0" algn="l">
              <a:spcBef>
                <a:spcPts val="0"/>
              </a:spcBef>
              <a:spcAft>
                <a:spcPts val="0"/>
              </a:spcAft>
              <a:buNone/>
            </a:pPr>
            <a:r>
              <a:rPr lang="es" sz="1350">
                <a:latin typeface="DM Sans"/>
                <a:ea typeface="DM Sans"/>
                <a:cs typeface="DM Sans"/>
                <a:sym typeface="DM Sans"/>
              </a:rPr>
              <a:t>¿Cómo podemos asegurar una mejor experiencia como testers?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767" name="Google Shape;767;p125"/>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grpSp>
        <p:nvGrpSpPr>
          <p:cNvPr id="772" name="Google Shape;772;p126"/>
          <p:cNvGrpSpPr/>
          <p:nvPr/>
        </p:nvGrpSpPr>
        <p:grpSpPr>
          <a:xfrm>
            <a:off x="457350" y="468286"/>
            <a:ext cx="431074" cy="431074"/>
            <a:chOff x="473351" y="619523"/>
            <a:chExt cx="738900" cy="738900"/>
          </a:xfrm>
        </p:grpSpPr>
        <p:sp>
          <p:nvSpPr>
            <p:cNvPr id="773" name="Google Shape;773;p126"/>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4" name="Google Shape;774;p126"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775" name="Google Shape;775;p126"/>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Puesta en común</a:t>
            </a:r>
            <a:endParaRPr b="1" sz="4000">
              <a:solidFill>
                <a:schemeClr val="dk1"/>
              </a:solidFill>
              <a:latin typeface="DM Sans"/>
              <a:ea typeface="DM Sans"/>
              <a:cs typeface="DM Sans"/>
              <a:sym typeface="DM Sans"/>
            </a:endParaRPr>
          </a:p>
        </p:txBody>
      </p:sp>
      <p:sp>
        <p:nvSpPr>
          <p:cNvPr id="776" name="Google Shape;776;p126"/>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777" name="Google Shape;777;p126"/>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 sz="1100">
                <a:solidFill>
                  <a:srgbClr val="999999"/>
                </a:solidFill>
                <a:latin typeface="DM Sans"/>
                <a:ea typeface="DM Sans"/>
                <a:cs typeface="DM Sans"/>
                <a:sym typeface="DM Sans"/>
              </a:rPr>
              <a:t>NOTA:</a:t>
            </a:r>
            <a:r>
              <a:rPr lang="es"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graphicFrame>
        <p:nvGraphicFramePr>
          <p:cNvPr id="778" name="Google Shape;778;p126"/>
          <p:cNvGraphicFramePr/>
          <p:nvPr/>
        </p:nvGraphicFramePr>
        <p:xfrm>
          <a:off x="1615463" y="1729435"/>
          <a:ext cx="3000000" cy="3000000"/>
        </p:xfrm>
        <a:graphic>
          <a:graphicData uri="http://schemas.openxmlformats.org/drawingml/2006/table">
            <a:tbl>
              <a:tblPr>
                <a:noFill/>
                <a:tableStyleId>{C3200399-DC6C-478E-ACBC-4E07F54B9751}</a:tableStyleId>
              </a:tblPr>
              <a:tblGrid>
                <a:gridCol w="1971025"/>
                <a:gridCol w="1971025"/>
                <a:gridCol w="1971025"/>
              </a:tblGrid>
              <a:tr h="305150">
                <a:tc>
                  <a:txBody>
                    <a:bodyPr/>
                    <a:lstStyle/>
                    <a:p>
                      <a:pPr indent="0" lvl="0" marL="0" rtl="0" algn="l">
                        <a:spcBef>
                          <a:spcPts val="0"/>
                        </a:spcBef>
                        <a:spcAft>
                          <a:spcPts val="0"/>
                        </a:spcAft>
                        <a:buNone/>
                      </a:pPr>
                      <a:r>
                        <a:rPr b="1" lang="es" sz="1350">
                          <a:latin typeface="DM Sans"/>
                          <a:ea typeface="DM Sans"/>
                          <a:cs typeface="DM Sans"/>
                          <a:sym typeface="DM Sans"/>
                        </a:rPr>
                        <a:t>Antes del HotSale</a:t>
                      </a:r>
                      <a:endParaRPr b="1"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s" sz="1350">
                          <a:latin typeface="DM Sans"/>
                          <a:ea typeface="DM Sans"/>
                          <a:cs typeface="DM Sans"/>
                          <a:sym typeface="DM Sans"/>
                        </a:rPr>
                        <a:t>Durante el HotSale</a:t>
                      </a:r>
                      <a:endParaRPr b="1" sz="1350">
                        <a:latin typeface="DM Sans"/>
                        <a:ea typeface="DM Sans"/>
                        <a:cs typeface="DM Sans"/>
                        <a:sym typeface="DM Sans"/>
                      </a:endParaRPr>
                    </a:p>
                  </a:txBody>
                  <a:tcPr marT="91425" marB="91425" marR="91425" marL="91425"/>
                </a:tc>
                <a:tc>
                  <a:txBody>
                    <a:bodyPr/>
                    <a:lstStyle/>
                    <a:p>
                      <a:pPr indent="0" lvl="0" marL="0" rtl="0" algn="l">
                        <a:spcBef>
                          <a:spcPts val="0"/>
                        </a:spcBef>
                        <a:spcAft>
                          <a:spcPts val="0"/>
                        </a:spcAft>
                        <a:buNone/>
                      </a:pPr>
                      <a:r>
                        <a:rPr b="1" lang="es" sz="1350">
                          <a:latin typeface="DM Sans"/>
                          <a:ea typeface="DM Sans"/>
                          <a:cs typeface="DM Sans"/>
                          <a:sym typeface="DM Sans"/>
                        </a:rPr>
                        <a:t>Después</a:t>
                      </a:r>
                      <a:r>
                        <a:rPr b="1" lang="es" sz="1350">
                          <a:latin typeface="DM Sans"/>
                          <a:ea typeface="DM Sans"/>
                          <a:cs typeface="DM Sans"/>
                          <a:sym typeface="DM Sans"/>
                        </a:rPr>
                        <a:t> del HotSale</a:t>
                      </a:r>
                      <a:endParaRPr b="1" sz="1350">
                        <a:latin typeface="DM Sans"/>
                        <a:ea typeface="DM Sans"/>
                        <a:cs typeface="DM Sans"/>
                        <a:sym typeface="DM Sans"/>
                      </a:endParaRPr>
                    </a:p>
                  </a:txBody>
                  <a:tcPr marT="91425" marB="91425" marR="91425" marL="91425"/>
                </a:tc>
              </a:tr>
              <a:tr h="2777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777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777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777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051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27775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2" name="Shape 782"/>
        <p:cNvGrpSpPr/>
        <p:nvPr/>
      </p:nvGrpSpPr>
      <p:grpSpPr>
        <a:xfrm>
          <a:off x="0" y="0"/>
          <a:ext cx="0" cy="0"/>
          <a:chOff x="0" y="0"/>
          <a:chExt cx="0" cy="0"/>
        </a:xfrm>
      </p:grpSpPr>
      <p:sp>
        <p:nvSpPr>
          <p:cNvPr id="783" name="Google Shape;783;p127"/>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rgbClr val="000000"/>
                </a:solidFill>
                <a:latin typeface="DM Sans"/>
                <a:ea typeface="DM Sans"/>
                <a:cs typeface="DM Sans"/>
                <a:sym typeface="DM Sans"/>
              </a:rPr>
              <a:t>CLASE N°</a:t>
            </a:r>
            <a:r>
              <a:rPr lang="es" sz="1600">
                <a:latin typeface="DM Sans"/>
                <a:ea typeface="DM Sans"/>
                <a:cs typeface="DM Sans"/>
                <a:sym typeface="DM Sans"/>
              </a:rPr>
              <a:t>12</a:t>
            </a:r>
            <a:endParaRPr>
              <a:latin typeface="DM Sans"/>
              <a:ea typeface="DM Sans"/>
              <a:cs typeface="DM Sans"/>
              <a:sym typeface="DM Sans"/>
            </a:endParaRPr>
          </a:p>
        </p:txBody>
      </p:sp>
      <p:sp>
        <p:nvSpPr>
          <p:cNvPr id="784" name="Google Shape;784;p127"/>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rgbClr val="000000"/>
                </a:solidFill>
                <a:latin typeface="DM Sans"/>
                <a:ea typeface="DM Sans"/>
                <a:cs typeface="DM Sans"/>
                <a:sym typeface="DM Sans"/>
              </a:rPr>
              <a:t>Glosario</a:t>
            </a:r>
            <a:endParaRPr b="1" sz="4000">
              <a:solidFill>
                <a:srgbClr val="000000"/>
              </a:solidFill>
              <a:latin typeface="DM Sans"/>
              <a:ea typeface="DM Sans"/>
              <a:cs typeface="DM Sans"/>
              <a:sym typeface="DM Sans"/>
            </a:endParaRPr>
          </a:p>
        </p:txBody>
      </p:sp>
      <p:sp>
        <p:nvSpPr>
          <p:cNvPr id="785" name="Google Shape;785;p127"/>
          <p:cNvSpPr txBox="1"/>
          <p:nvPr/>
        </p:nvSpPr>
        <p:spPr>
          <a:xfrm>
            <a:off x="339025" y="1470725"/>
            <a:ext cx="4021200" cy="3605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rPr b="1" lang="es" sz="1350">
                <a:highlight>
                  <a:srgbClr val="EAFF6A"/>
                </a:highlight>
                <a:latin typeface="DM Sans"/>
                <a:ea typeface="DM Sans"/>
                <a:cs typeface="DM Sans"/>
                <a:sym typeface="DM Sans"/>
              </a:rPr>
              <a:t>Base de Datos:</a:t>
            </a:r>
            <a:r>
              <a:rPr lang="es" sz="1350">
                <a:latin typeface="DM Sans"/>
                <a:ea typeface="DM Sans"/>
                <a:cs typeface="DM Sans"/>
                <a:sym typeface="DM Sans"/>
              </a:rPr>
              <a:t>  </a:t>
            </a:r>
            <a:r>
              <a:rPr lang="es" sz="1200">
                <a:solidFill>
                  <a:srgbClr val="202124"/>
                </a:solidFill>
                <a:highlight>
                  <a:srgbClr val="FFFFFF"/>
                </a:highlight>
              </a:rPr>
              <a:t>es una recopilación organizada de información o datos estructurados, que se almacena de forma electrónica en un sistema informático</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 sz="1350">
                <a:highlight>
                  <a:srgbClr val="EAFF6A"/>
                </a:highlight>
                <a:latin typeface="DM Sans"/>
                <a:ea typeface="DM Sans"/>
                <a:cs typeface="DM Sans"/>
                <a:sym typeface="DM Sans"/>
              </a:rPr>
              <a:t>SQL</a:t>
            </a:r>
            <a:r>
              <a:rPr b="1" lang="es" sz="1350">
                <a:solidFill>
                  <a:srgbClr val="000000"/>
                </a:solidFill>
                <a:latin typeface="DM Sans"/>
                <a:ea typeface="DM Sans"/>
                <a:cs typeface="DM Sans"/>
                <a:sym typeface="DM Sans"/>
              </a:rPr>
              <a:t>: </a:t>
            </a:r>
            <a:r>
              <a:rPr lang="es" sz="1200">
                <a:solidFill>
                  <a:srgbClr val="202124"/>
                </a:solidFill>
                <a:highlight>
                  <a:srgbClr val="FFFFFF"/>
                </a:highlight>
              </a:rPr>
              <a:t>Lenguaje de Consulta Estructurada (Structured Query Language), es un lenguaje de programación diseñado para actualizar, obtener, y calcular información en bases de datos relacionales.</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JMeter</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una herramienta que facilita la gestión integral de los procesos de pruebas de rendimiento</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Scalability Testing</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pruebas de escalabilidad</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sp>
        <p:nvSpPr>
          <p:cNvPr id="786" name="Google Shape;786;p127"/>
          <p:cNvSpPr txBox="1"/>
          <p:nvPr/>
        </p:nvSpPr>
        <p:spPr>
          <a:xfrm>
            <a:off x="4497625" y="1470725"/>
            <a:ext cx="3834600" cy="4693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Endurance Testing</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Pruebas de resistencia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b="1" sz="1350">
              <a:highlight>
                <a:srgbClr val="EAFF6A"/>
              </a:highlight>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s" sz="1350">
                <a:highlight>
                  <a:srgbClr val="EAFF6A"/>
                </a:highlight>
                <a:latin typeface="DM Sans"/>
                <a:ea typeface="DM Sans"/>
                <a:cs typeface="DM Sans"/>
                <a:sym typeface="DM Sans"/>
              </a:rPr>
              <a:t>Pentesting:</a:t>
            </a:r>
            <a:r>
              <a:rPr lang="es" sz="1350">
                <a:latin typeface="DM Sans"/>
                <a:ea typeface="DM Sans"/>
                <a:cs typeface="DM Sans"/>
                <a:sym typeface="DM Sans"/>
              </a:rPr>
              <a:t> </a:t>
            </a:r>
            <a:r>
              <a:rPr lang="es" sz="1350">
                <a:solidFill>
                  <a:schemeClr val="dk1"/>
                </a:solidFill>
                <a:latin typeface="DM Sans"/>
                <a:ea typeface="DM Sans"/>
                <a:cs typeface="DM Sans"/>
                <a:sym typeface="DM Sans"/>
              </a:rPr>
              <a:t>El pentesting o test de penetración consiste en atacar diferentes entornos o sistemas con el objetivo de detectar y prevenir posibles fallos</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Automatización de pruebas</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es una práctica que permite controlar la ejecución de un producto software de manera automática, comparando los resultados obtenidos con los resultados esperados</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 sz="1350">
                <a:solidFill>
                  <a:schemeClr val="dk1"/>
                </a:solidFill>
                <a:highlight>
                  <a:srgbClr val="EAFF6A"/>
                </a:highlight>
                <a:latin typeface="DM Sans"/>
                <a:ea typeface="DM Sans"/>
                <a:cs typeface="DM Sans"/>
                <a:sym typeface="DM Sans"/>
              </a:rPr>
              <a:t>Load Testing</a:t>
            </a:r>
            <a:r>
              <a:rPr b="1" lang="es" sz="1350">
                <a:solidFill>
                  <a:schemeClr val="dk1"/>
                </a:solidFill>
                <a:latin typeface="DM Sans"/>
                <a:ea typeface="DM Sans"/>
                <a:cs typeface="DM Sans"/>
                <a:sym typeface="DM Sans"/>
              </a:rPr>
              <a:t>: </a:t>
            </a:r>
            <a:r>
              <a:rPr lang="es" sz="1350">
                <a:solidFill>
                  <a:schemeClr val="dk1"/>
                </a:solidFill>
                <a:latin typeface="DM Sans"/>
                <a:ea typeface="DM Sans"/>
                <a:cs typeface="DM Sans"/>
                <a:sym typeface="DM Sans"/>
              </a:rPr>
              <a:t>pruebas de carga</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pic>
        <p:nvPicPr>
          <p:cNvPr id="787" name="Google Shape;787;p127"/>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1" name="Shape 791"/>
        <p:cNvGrpSpPr/>
        <p:nvPr/>
      </p:nvGrpSpPr>
      <p:grpSpPr>
        <a:xfrm>
          <a:off x="0" y="0"/>
          <a:ext cx="0" cy="0"/>
          <a:chOff x="0" y="0"/>
          <a:chExt cx="0" cy="0"/>
        </a:xfrm>
      </p:grpSpPr>
      <p:sp>
        <p:nvSpPr>
          <p:cNvPr id="792" name="Google Shape;792;p12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4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Introducción</a:t>
            </a:r>
            <a:endParaRPr b="1" sz="4000">
              <a:solidFill>
                <a:schemeClr val="dk1"/>
              </a:solidFill>
              <a:latin typeface="DM Sans"/>
              <a:ea typeface="DM Sans"/>
              <a:cs typeface="DM Sans"/>
              <a:sym typeface="DM Sans"/>
            </a:endParaRPr>
          </a:p>
        </p:txBody>
      </p:sp>
      <p:sp>
        <p:nvSpPr>
          <p:cNvPr id="215" name="Google Shape;215;p48"/>
          <p:cNvSpPr txBox="1"/>
          <p:nvPr/>
        </p:nvSpPr>
        <p:spPr>
          <a:xfrm>
            <a:off x="457725" y="22116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350">
                <a:latin typeface="DM Sans"/>
                <a:ea typeface="DM Sans"/>
                <a:cs typeface="DM Sans"/>
                <a:sym typeface="DM Sans"/>
              </a:rPr>
              <a:t>El estudio de bases de datos y su manipulación es algo complejo y largo. Durante esta clase haremos un acercamiento para comprender </a:t>
            </a:r>
            <a:r>
              <a:rPr lang="es" sz="1350">
                <a:latin typeface="DM Sans"/>
                <a:ea typeface="DM Sans"/>
                <a:cs typeface="DM Sans"/>
                <a:sym typeface="DM Sans"/>
              </a:rPr>
              <a:t>qué</a:t>
            </a:r>
            <a:r>
              <a:rPr lang="es" sz="1350">
                <a:latin typeface="DM Sans"/>
                <a:ea typeface="DM Sans"/>
                <a:cs typeface="DM Sans"/>
                <a:sym typeface="DM Sans"/>
              </a:rPr>
              <a:t> son, cómo usarlas y cómo podemos trabajar con ellas a nuestro favor.</a:t>
            </a:r>
            <a:endParaRPr sz="1350">
              <a:latin typeface="DM Sans"/>
              <a:ea typeface="DM Sans"/>
              <a:cs typeface="DM Sans"/>
              <a:sym typeface="DM Sans"/>
            </a:endParaRPr>
          </a:p>
        </p:txBody>
      </p:sp>
      <p:pic>
        <p:nvPicPr>
          <p:cNvPr id="216" name="Google Shape;216;p48"/>
          <p:cNvPicPr preferRelativeResize="0"/>
          <p:nvPr/>
        </p:nvPicPr>
        <p:blipFill rotWithShape="1">
          <a:blip r:embed="rId3">
            <a:alphaModFix/>
          </a:blip>
          <a:srcRect b="0" l="0" r="0" t="0"/>
          <a:stretch/>
        </p:blipFill>
        <p:spPr>
          <a:xfrm>
            <a:off x="5467125" y="1390775"/>
            <a:ext cx="2968967" cy="222672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129"/>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798" name="Google Shape;798;p129"/>
          <p:cNvGrpSpPr/>
          <p:nvPr/>
        </p:nvGrpSpPr>
        <p:grpSpPr>
          <a:xfrm>
            <a:off x="4202550" y="994173"/>
            <a:ext cx="738900" cy="738900"/>
            <a:chOff x="4202550" y="994173"/>
            <a:chExt cx="738900" cy="738900"/>
          </a:xfrm>
        </p:grpSpPr>
        <p:sp>
          <p:nvSpPr>
            <p:cNvPr id="799" name="Google Shape;799;p129"/>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00" name="Google Shape;800;p129"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4" name="Shape 804"/>
        <p:cNvGrpSpPr/>
        <p:nvPr/>
      </p:nvGrpSpPr>
      <p:grpSpPr>
        <a:xfrm>
          <a:off x="0" y="0"/>
          <a:ext cx="0" cy="0"/>
          <a:chOff x="0" y="0"/>
          <a:chExt cx="0" cy="0"/>
        </a:xfrm>
      </p:grpSpPr>
      <p:sp>
        <p:nvSpPr>
          <p:cNvPr id="805" name="Google Shape;805;p130"/>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806" name="Google Shape;806;p130"/>
          <p:cNvGrpSpPr/>
          <p:nvPr/>
        </p:nvGrpSpPr>
        <p:grpSpPr>
          <a:xfrm>
            <a:off x="457358" y="468285"/>
            <a:ext cx="431074" cy="431074"/>
            <a:chOff x="4202550" y="994173"/>
            <a:chExt cx="738900" cy="738900"/>
          </a:xfrm>
        </p:grpSpPr>
        <p:sp>
          <p:nvSpPr>
            <p:cNvPr id="807" name="Google Shape;807;p130"/>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08" name="Google Shape;808;p130"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809" name="Google Shape;809;p130"/>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810" name="Google Shape;810;p130"/>
          <p:cNvSpPr txBox="1"/>
          <p:nvPr/>
        </p:nvSpPr>
        <p:spPr>
          <a:xfrm>
            <a:off x="457350" y="1725800"/>
            <a:ext cx="3834600" cy="107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 sz="1350" u="sng">
                <a:solidFill>
                  <a:srgbClr val="83AEFB"/>
                </a:solidFill>
                <a:latin typeface="DM Sans"/>
                <a:ea typeface="DM Sans"/>
                <a:cs typeface="DM Sans"/>
                <a:sym typeface="DM Sans"/>
                <a:hlinkClick r:id="rId4">
                  <a:extLst>
                    <a:ext uri="{A12FA001-AC4F-418D-AE19-62706E023703}">
                      <ahyp:hlinkClr val="tx"/>
                    </a:ext>
                  </a:extLst>
                </a:hlinkClick>
              </a:rPr>
              <a:t>Pruebas de seguridad en aplicaciones web como imperativo en la calidad de desarrollo del software | S. M. Diaz Diaz</a:t>
            </a:r>
            <a:endParaRPr sz="1350">
              <a:solidFill>
                <a:srgbClr val="83AEFB"/>
              </a:solidFill>
              <a:latin typeface="DM Sans"/>
              <a:ea typeface="DM Sans"/>
              <a:cs typeface="DM Sans"/>
              <a:sym typeface="DM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131"/>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 sz="4000">
                <a:solidFill>
                  <a:srgbClr val="EAFF6A"/>
                </a:solidFill>
                <a:latin typeface="Helvetica Neue"/>
                <a:ea typeface="Helvetica Neue"/>
                <a:cs typeface="Helvetica Neue"/>
                <a:sym typeface="Helvetica Neue"/>
              </a:rPr>
              <a:t>Resumen</a:t>
            </a:r>
            <a:r>
              <a:rPr b="1" lang="es"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s"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816" name="Google Shape;816;p131"/>
          <p:cNvSpPr txBox="1"/>
          <p:nvPr/>
        </p:nvSpPr>
        <p:spPr>
          <a:xfrm>
            <a:off x="2109143" y="2502363"/>
            <a:ext cx="4925700" cy="14007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Bases de datos &amp; verificación de resultados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Pruebas de estrés</a:t>
            </a:r>
            <a:endParaRPr sz="1350">
              <a:solidFill>
                <a:schemeClr val="lt1"/>
              </a:solidFill>
              <a:latin typeface="DM Sans"/>
              <a:ea typeface="DM Sans"/>
              <a:cs typeface="DM Sans"/>
              <a:sym typeface="DM Sans"/>
            </a:endParaRPr>
          </a:p>
          <a:p>
            <a:pPr indent="-314325" lvl="0" marL="457200" rtl="0" algn="l">
              <a:spcBef>
                <a:spcPts val="1000"/>
              </a:spcBef>
              <a:spcAft>
                <a:spcPts val="0"/>
              </a:spcAft>
              <a:buClr>
                <a:srgbClr val="EAFF6A"/>
              </a:buClr>
              <a:buSzPts val="1350"/>
              <a:buFont typeface="DM Sans"/>
              <a:buChar char="✓"/>
            </a:pPr>
            <a:r>
              <a:rPr lang="es" sz="1350">
                <a:solidFill>
                  <a:schemeClr val="lt1"/>
                </a:solidFill>
                <a:latin typeface="DM Sans"/>
                <a:ea typeface="DM Sans"/>
                <a:cs typeface="DM Sans"/>
                <a:sym typeface="DM Sans"/>
              </a:rPr>
              <a:t>Pruebas de seguridad</a:t>
            </a:r>
            <a:endParaRPr sz="1350">
              <a:solidFill>
                <a:schemeClr val="lt1"/>
              </a:solidFill>
              <a:latin typeface="DM Sans"/>
              <a:ea typeface="DM Sans"/>
              <a:cs typeface="DM Sans"/>
              <a:sym typeface="DM Sans"/>
            </a:endParaRPr>
          </a:p>
          <a:p>
            <a:pPr indent="-314325" lvl="0" marL="457200" rtl="0" algn="l">
              <a:spcBef>
                <a:spcPts val="1000"/>
              </a:spcBef>
              <a:spcAft>
                <a:spcPts val="1000"/>
              </a:spcAft>
              <a:buClr>
                <a:srgbClr val="EAFF6A"/>
              </a:buClr>
              <a:buSzPts val="1350"/>
              <a:buFont typeface="DM Sans"/>
              <a:buChar char="✓"/>
            </a:pPr>
            <a:r>
              <a:rPr lang="es" sz="1350">
                <a:solidFill>
                  <a:schemeClr val="lt1"/>
                </a:solidFill>
                <a:latin typeface="DM Sans"/>
                <a:ea typeface="DM Sans"/>
                <a:cs typeface="DM Sans"/>
                <a:sym typeface="DM Sans"/>
              </a:rPr>
              <a:t>Pruebas automatizadas</a:t>
            </a:r>
            <a:endParaRPr sz="1350">
              <a:solidFill>
                <a:schemeClr val="lt1"/>
              </a:solidFill>
              <a:latin typeface="DM Sans"/>
              <a:ea typeface="DM Sans"/>
              <a:cs typeface="DM Sans"/>
              <a:sym typeface="DM Sans"/>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32"/>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3800">
                <a:solidFill>
                  <a:schemeClr val="dk1"/>
                </a:solidFill>
                <a:latin typeface="DM Sans"/>
                <a:ea typeface="DM Sans"/>
                <a:cs typeface="DM Sans"/>
                <a:sym typeface="DM Sans"/>
              </a:rPr>
              <a:t>Y recuerden…</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pic>
        <p:nvPicPr>
          <p:cNvPr id="826" name="Google Shape;826;p133"/>
          <p:cNvPicPr preferRelativeResize="0"/>
          <p:nvPr/>
        </p:nvPicPr>
        <p:blipFill rotWithShape="1">
          <a:blip r:embed="rId3">
            <a:alphaModFix/>
          </a:blip>
          <a:srcRect b="0" l="0" r="0" t="0"/>
          <a:stretch/>
        </p:blipFill>
        <p:spPr>
          <a:xfrm>
            <a:off x="2389925" y="152400"/>
            <a:ext cx="4364151" cy="4838700"/>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sp>
        <p:nvSpPr>
          <p:cNvPr id="831" name="Google Shape;831;p134"/>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 sz="4000">
                <a:solidFill>
                  <a:srgbClr val="EAFF6A"/>
                </a:solidFill>
                <a:latin typeface="DM Sans"/>
                <a:ea typeface="DM Sans"/>
                <a:cs typeface="DM Sans"/>
                <a:sym typeface="DM Sans"/>
              </a:rPr>
              <a:t>Opina y valora</a:t>
            </a:r>
            <a:r>
              <a:rPr b="1" lang="es"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35"/>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 sz="4000">
                <a:solidFill>
                  <a:srgbClr val="FFFFFF"/>
                </a:solidFill>
                <a:latin typeface="DM Sans"/>
                <a:ea typeface="DM Sans"/>
                <a:cs typeface="DM Sans"/>
                <a:sym typeface="DM Sans"/>
              </a:rPr>
              <a:t>Muchas gracias</a:t>
            </a:r>
            <a:r>
              <a:rPr b="1" lang="es"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pic>
        <p:nvPicPr>
          <p:cNvPr id="841" name="Google Shape;841;p136"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